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91" r:id="rId3"/>
    <p:sldId id="292" r:id="rId4"/>
    <p:sldId id="307" r:id="rId5"/>
    <p:sldId id="293" r:id="rId6"/>
    <p:sldId id="295" r:id="rId7"/>
    <p:sldId id="294" r:id="rId8"/>
    <p:sldId id="304" r:id="rId9"/>
    <p:sldId id="310" r:id="rId10"/>
    <p:sldId id="311" r:id="rId11"/>
    <p:sldId id="308" r:id="rId12"/>
    <p:sldId id="317" r:id="rId13"/>
    <p:sldId id="318" r:id="rId14"/>
    <p:sldId id="319" r:id="rId15"/>
    <p:sldId id="320" r:id="rId16"/>
    <p:sldId id="321" r:id="rId17"/>
    <p:sldId id="322" r:id="rId18"/>
    <p:sldId id="323" r:id="rId19"/>
    <p:sldId id="324" r:id="rId20"/>
    <p:sldId id="309" r:id="rId21"/>
    <p:sldId id="325" r:id="rId22"/>
    <p:sldId id="312" r:id="rId23"/>
    <p:sldId id="313" r:id="rId24"/>
    <p:sldId id="314" r:id="rId25"/>
    <p:sldId id="315" r:id="rId26"/>
    <p:sldId id="316" r:id="rId27"/>
    <p:sldId id="305" r:id="rId28"/>
    <p:sldId id="282" r:id="rId29"/>
    <p:sldId id="28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EEF"/>
    <a:srgbClr val="004A99"/>
    <a:srgbClr val="B9BC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88121" autoAdjust="0"/>
  </p:normalViewPr>
  <p:slideViewPr>
    <p:cSldViewPr snapToGrid="0">
      <p:cViewPr varScale="1">
        <p:scale>
          <a:sx n="78" d="100"/>
          <a:sy n="78" d="100"/>
        </p:scale>
        <p:origin x="835"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7EBE6E-5C70-45A8-9DEF-B55D1795E51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10812D77-6539-4292-9F9B-25C3717A8FD7}">
      <dgm:prSet phldrT="[Text]"/>
      <dgm:spPr/>
      <dgm:t>
        <a:bodyPr/>
        <a:lstStyle/>
        <a:p>
          <a:r>
            <a:rPr lang="en-US" b="1" dirty="0" smtClean="0"/>
            <a:t>DIN </a:t>
          </a:r>
          <a:r>
            <a:rPr lang="en-US" b="1" dirty="0" err="1" smtClean="0"/>
            <a:t>Normen</a:t>
          </a:r>
          <a:r>
            <a:rPr lang="en-US" b="1" dirty="0" smtClean="0"/>
            <a:t> </a:t>
          </a:r>
          <a:r>
            <a:rPr lang="en-US" b="1" dirty="0" err="1" smtClean="0"/>
            <a:t>Energieversorgung</a:t>
          </a:r>
          <a:endParaRPr lang="en-US" b="1" dirty="0"/>
        </a:p>
      </dgm:t>
    </dgm:pt>
    <dgm:pt modelId="{43DC6EEF-5DB8-4F6A-9021-C967621A5D80}" type="parTrans" cxnId="{4355617C-D2DA-43DD-A1FA-DC7DAEB54F7D}">
      <dgm:prSet/>
      <dgm:spPr/>
      <dgm:t>
        <a:bodyPr/>
        <a:lstStyle/>
        <a:p>
          <a:endParaRPr lang="en-US"/>
        </a:p>
      </dgm:t>
    </dgm:pt>
    <dgm:pt modelId="{F89B43E0-9F41-41CD-9550-7AE1F6ED2E73}" type="sibTrans" cxnId="{4355617C-D2DA-43DD-A1FA-DC7DAEB54F7D}">
      <dgm:prSet/>
      <dgm:spPr/>
      <dgm:t>
        <a:bodyPr/>
        <a:lstStyle/>
        <a:p>
          <a:endParaRPr lang="en-US"/>
        </a:p>
      </dgm:t>
    </dgm:pt>
    <dgm:pt modelId="{DC55F8A1-03E3-4B1C-93CA-32E869601B9E}">
      <dgm:prSet phldrT="[Text]"/>
      <dgm:spPr/>
      <dgm:t>
        <a:bodyPr/>
        <a:lstStyle/>
        <a:p>
          <a:r>
            <a:rPr lang="en-US" dirty="0" smtClean="0"/>
            <a:t>Norm </a:t>
          </a:r>
          <a:r>
            <a:rPr lang="en-US" dirty="0" err="1" smtClean="0"/>
            <a:t>Niederspannung</a:t>
          </a:r>
          <a:endParaRPr lang="en-US" dirty="0"/>
        </a:p>
      </dgm:t>
    </dgm:pt>
    <dgm:pt modelId="{C128CA66-934B-40CE-8B59-222BB1C7806C}" type="parTrans" cxnId="{C62B7586-BB27-41E9-80A5-251A4A2738B5}">
      <dgm:prSet/>
      <dgm:spPr/>
      <dgm:t>
        <a:bodyPr/>
        <a:lstStyle/>
        <a:p>
          <a:endParaRPr lang="en-US"/>
        </a:p>
      </dgm:t>
    </dgm:pt>
    <dgm:pt modelId="{C4F30CED-EF29-440F-8AC3-360EF1A8AF9E}" type="sibTrans" cxnId="{C62B7586-BB27-41E9-80A5-251A4A2738B5}">
      <dgm:prSet/>
      <dgm:spPr/>
      <dgm:t>
        <a:bodyPr/>
        <a:lstStyle/>
        <a:p>
          <a:endParaRPr lang="en-US"/>
        </a:p>
      </dgm:t>
    </dgm:pt>
    <dgm:pt modelId="{47DA8B5D-B39A-4F54-99AB-2AF3610085E8}">
      <dgm:prSet phldrT="[Text]"/>
      <dgm:spPr/>
      <dgm:t>
        <a:bodyPr/>
        <a:lstStyle/>
        <a:p>
          <a:r>
            <a:rPr lang="en-US" dirty="0" smtClean="0"/>
            <a:t>Norm </a:t>
          </a:r>
          <a:r>
            <a:rPr lang="en-US" dirty="0" err="1" smtClean="0"/>
            <a:t>Hochspannung</a:t>
          </a:r>
          <a:endParaRPr lang="en-US" dirty="0"/>
        </a:p>
      </dgm:t>
    </dgm:pt>
    <dgm:pt modelId="{C86D5890-688B-4C0D-BDBB-024B0F150414}" type="parTrans" cxnId="{8B4751F3-8BA2-47E3-A781-731F3081E117}">
      <dgm:prSet/>
      <dgm:spPr/>
      <dgm:t>
        <a:bodyPr/>
        <a:lstStyle/>
        <a:p>
          <a:endParaRPr lang="en-US"/>
        </a:p>
      </dgm:t>
    </dgm:pt>
    <dgm:pt modelId="{B08E30FD-56B3-46D4-832D-B10ADD6E3D39}" type="sibTrans" cxnId="{8B4751F3-8BA2-47E3-A781-731F3081E117}">
      <dgm:prSet/>
      <dgm:spPr/>
      <dgm:t>
        <a:bodyPr/>
        <a:lstStyle/>
        <a:p>
          <a:endParaRPr lang="en-US"/>
        </a:p>
      </dgm:t>
    </dgm:pt>
    <dgm:pt modelId="{7CF95E25-9DCD-4111-B744-DD99A17E6C0C}">
      <dgm:prSet phldrT="[Text]"/>
      <dgm:spPr/>
      <dgm:t>
        <a:bodyPr/>
        <a:lstStyle/>
        <a:p>
          <a:r>
            <a:rPr lang="en-US" dirty="0" smtClean="0"/>
            <a:t>Norm </a:t>
          </a:r>
          <a:r>
            <a:rPr lang="en-US" dirty="0" err="1" smtClean="0"/>
            <a:t>Mittelspannung</a:t>
          </a:r>
          <a:endParaRPr lang="en-US" dirty="0"/>
        </a:p>
      </dgm:t>
    </dgm:pt>
    <dgm:pt modelId="{9EDC9024-F3FC-4307-8BB1-4BE78034A6A1}" type="parTrans" cxnId="{BD2A3C7B-0BA8-460D-9829-945DCF2833FE}">
      <dgm:prSet/>
      <dgm:spPr/>
      <dgm:t>
        <a:bodyPr/>
        <a:lstStyle/>
        <a:p>
          <a:endParaRPr lang="en-US"/>
        </a:p>
      </dgm:t>
    </dgm:pt>
    <dgm:pt modelId="{DEDBC407-10FD-4D3D-89CB-2F76D14A1DC0}" type="sibTrans" cxnId="{BD2A3C7B-0BA8-460D-9829-945DCF2833FE}">
      <dgm:prSet/>
      <dgm:spPr/>
      <dgm:t>
        <a:bodyPr/>
        <a:lstStyle/>
        <a:p>
          <a:endParaRPr lang="en-US"/>
        </a:p>
      </dgm:t>
    </dgm:pt>
    <dgm:pt modelId="{2D56B5B6-644F-4672-9975-7A8D069AA3CF}" type="pres">
      <dgm:prSet presAssocID="{567EBE6E-5C70-45A8-9DEF-B55D1795E51B}" presName="hierChild1" presStyleCnt="0">
        <dgm:presLayoutVars>
          <dgm:orgChart val="1"/>
          <dgm:chPref val="1"/>
          <dgm:dir/>
          <dgm:animOne val="branch"/>
          <dgm:animLvl val="lvl"/>
          <dgm:resizeHandles/>
        </dgm:presLayoutVars>
      </dgm:prSet>
      <dgm:spPr/>
      <dgm:t>
        <a:bodyPr/>
        <a:lstStyle/>
        <a:p>
          <a:endParaRPr lang="en-US"/>
        </a:p>
      </dgm:t>
    </dgm:pt>
    <dgm:pt modelId="{8B8E219D-5CD0-41E0-AA95-F72998E1AFC1}" type="pres">
      <dgm:prSet presAssocID="{10812D77-6539-4292-9F9B-25C3717A8FD7}" presName="hierRoot1" presStyleCnt="0">
        <dgm:presLayoutVars>
          <dgm:hierBranch val="init"/>
        </dgm:presLayoutVars>
      </dgm:prSet>
      <dgm:spPr/>
    </dgm:pt>
    <dgm:pt modelId="{B25046B0-3B71-4F39-9FAC-DCABDB92D984}" type="pres">
      <dgm:prSet presAssocID="{10812D77-6539-4292-9F9B-25C3717A8FD7}" presName="rootComposite1" presStyleCnt="0"/>
      <dgm:spPr/>
    </dgm:pt>
    <dgm:pt modelId="{9F6FDCBE-EAF9-4707-9809-14C32C953542}" type="pres">
      <dgm:prSet presAssocID="{10812D77-6539-4292-9F9B-25C3717A8FD7}" presName="rootText1" presStyleLbl="node0" presStyleIdx="0" presStyleCnt="1">
        <dgm:presLayoutVars>
          <dgm:chPref val="3"/>
        </dgm:presLayoutVars>
      </dgm:prSet>
      <dgm:spPr/>
      <dgm:t>
        <a:bodyPr/>
        <a:lstStyle/>
        <a:p>
          <a:endParaRPr lang="en-US"/>
        </a:p>
      </dgm:t>
    </dgm:pt>
    <dgm:pt modelId="{1C3ECE56-64E9-48DD-89F8-10170B8DF994}" type="pres">
      <dgm:prSet presAssocID="{10812D77-6539-4292-9F9B-25C3717A8FD7}" presName="rootConnector1" presStyleLbl="node1" presStyleIdx="0" presStyleCnt="0"/>
      <dgm:spPr/>
      <dgm:t>
        <a:bodyPr/>
        <a:lstStyle/>
        <a:p>
          <a:endParaRPr lang="en-US"/>
        </a:p>
      </dgm:t>
    </dgm:pt>
    <dgm:pt modelId="{1A3A9DB3-9164-482A-899B-2F2B8BBB308C}" type="pres">
      <dgm:prSet presAssocID="{10812D77-6539-4292-9F9B-25C3717A8FD7}" presName="hierChild2" presStyleCnt="0"/>
      <dgm:spPr/>
    </dgm:pt>
    <dgm:pt modelId="{5FAD5107-CE39-4722-815B-DBBF4E21F7E3}" type="pres">
      <dgm:prSet presAssocID="{C128CA66-934B-40CE-8B59-222BB1C7806C}" presName="Name37" presStyleLbl="parChTrans1D2" presStyleIdx="0" presStyleCnt="3"/>
      <dgm:spPr/>
      <dgm:t>
        <a:bodyPr/>
        <a:lstStyle/>
        <a:p>
          <a:endParaRPr lang="en-US"/>
        </a:p>
      </dgm:t>
    </dgm:pt>
    <dgm:pt modelId="{22CD43BB-E80F-4AC3-8560-96087E217ED2}" type="pres">
      <dgm:prSet presAssocID="{DC55F8A1-03E3-4B1C-93CA-32E869601B9E}" presName="hierRoot2" presStyleCnt="0">
        <dgm:presLayoutVars>
          <dgm:hierBranch val="init"/>
        </dgm:presLayoutVars>
      </dgm:prSet>
      <dgm:spPr/>
    </dgm:pt>
    <dgm:pt modelId="{319C704A-C946-4B31-94CE-FACDC0AE5303}" type="pres">
      <dgm:prSet presAssocID="{DC55F8A1-03E3-4B1C-93CA-32E869601B9E}" presName="rootComposite" presStyleCnt="0"/>
      <dgm:spPr/>
    </dgm:pt>
    <dgm:pt modelId="{A74FC86D-03D1-4C27-9FF4-509F9F3EC59A}" type="pres">
      <dgm:prSet presAssocID="{DC55F8A1-03E3-4B1C-93CA-32E869601B9E}" presName="rootText" presStyleLbl="node2" presStyleIdx="0" presStyleCnt="3">
        <dgm:presLayoutVars>
          <dgm:chPref val="3"/>
        </dgm:presLayoutVars>
      </dgm:prSet>
      <dgm:spPr/>
      <dgm:t>
        <a:bodyPr/>
        <a:lstStyle/>
        <a:p>
          <a:endParaRPr lang="en-US"/>
        </a:p>
      </dgm:t>
    </dgm:pt>
    <dgm:pt modelId="{881445F0-BB95-4D21-9241-D7D759158CCA}" type="pres">
      <dgm:prSet presAssocID="{DC55F8A1-03E3-4B1C-93CA-32E869601B9E}" presName="rootConnector" presStyleLbl="node2" presStyleIdx="0" presStyleCnt="3"/>
      <dgm:spPr/>
      <dgm:t>
        <a:bodyPr/>
        <a:lstStyle/>
        <a:p>
          <a:endParaRPr lang="en-US"/>
        </a:p>
      </dgm:t>
    </dgm:pt>
    <dgm:pt modelId="{E7DE935C-14EC-4666-A20B-80EFDD12F8FB}" type="pres">
      <dgm:prSet presAssocID="{DC55F8A1-03E3-4B1C-93CA-32E869601B9E}" presName="hierChild4" presStyleCnt="0"/>
      <dgm:spPr/>
    </dgm:pt>
    <dgm:pt modelId="{F540157D-A2F0-4075-9415-7FDFFD9D21E2}" type="pres">
      <dgm:prSet presAssocID="{DC55F8A1-03E3-4B1C-93CA-32E869601B9E}" presName="hierChild5" presStyleCnt="0"/>
      <dgm:spPr/>
    </dgm:pt>
    <dgm:pt modelId="{2DC0DE70-2490-4FBF-B224-D84E4DEC910F}" type="pres">
      <dgm:prSet presAssocID="{C86D5890-688B-4C0D-BDBB-024B0F150414}" presName="Name37" presStyleLbl="parChTrans1D2" presStyleIdx="1" presStyleCnt="3"/>
      <dgm:spPr/>
      <dgm:t>
        <a:bodyPr/>
        <a:lstStyle/>
        <a:p>
          <a:endParaRPr lang="en-US"/>
        </a:p>
      </dgm:t>
    </dgm:pt>
    <dgm:pt modelId="{7ABF5CCE-9C45-4881-9D9E-3DC206F6D074}" type="pres">
      <dgm:prSet presAssocID="{47DA8B5D-B39A-4F54-99AB-2AF3610085E8}" presName="hierRoot2" presStyleCnt="0">
        <dgm:presLayoutVars>
          <dgm:hierBranch val="init"/>
        </dgm:presLayoutVars>
      </dgm:prSet>
      <dgm:spPr/>
    </dgm:pt>
    <dgm:pt modelId="{6F537D91-2967-4166-BD63-CDD075D6C8C4}" type="pres">
      <dgm:prSet presAssocID="{47DA8B5D-B39A-4F54-99AB-2AF3610085E8}" presName="rootComposite" presStyleCnt="0"/>
      <dgm:spPr/>
    </dgm:pt>
    <dgm:pt modelId="{7530CBE3-09D8-49FD-8D86-E615D9FB1A16}" type="pres">
      <dgm:prSet presAssocID="{47DA8B5D-B39A-4F54-99AB-2AF3610085E8}" presName="rootText" presStyleLbl="node2" presStyleIdx="1" presStyleCnt="3">
        <dgm:presLayoutVars>
          <dgm:chPref val="3"/>
        </dgm:presLayoutVars>
      </dgm:prSet>
      <dgm:spPr/>
      <dgm:t>
        <a:bodyPr/>
        <a:lstStyle/>
        <a:p>
          <a:endParaRPr lang="en-US"/>
        </a:p>
      </dgm:t>
    </dgm:pt>
    <dgm:pt modelId="{5D004A62-4947-4781-B310-F0839825A23D}" type="pres">
      <dgm:prSet presAssocID="{47DA8B5D-B39A-4F54-99AB-2AF3610085E8}" presName="rootConnector" presStyleLbl="node2" presStyleIdx="1" presStyleCnt="3"/>
      <dgm:spPr/>
      <dgm:t>
        <a:bodyPr/>
        <a:lstStyle/>
        <a:p>
          <a:endParaRPr lang="en-US"/>
        </a:p>
      </dgm:t>
    </dgm:pt>
    <dgm:pt modelId="{C5E32319-F495-4101-A5C2-337AEA3CE0DD}" type="pres">
      <dgm:prSet presAssocID="{47DA8B5D-B39A-4F54-99AB-2AF3610085E8}" presName="hierChild4" presStyleCnt="0"/>
      <dgm:spPr/>
    </dgm:pt>
    <dgm:pt modelId="{2F47A06C-CF6E-442F-875A-C163EC4539A2}" type="pres">
      <dgm:prSet presAssocID="{47DA8B5D-B39A-4F54-99AB-2AF3610085E8}" presName="hierChild5" presStyleCnt="0"/>
      <dgm:spPr/>
    </dgm:pt>
    <dgm:pt modelId="{9AE3D365-9437-4E9D-A81E-1F035098F485}" type="pres">
      <dgm:prSet presAssocID="{9EDC9024-F3FC-4307-8BB1-4BE78034A6A1}" presName="Name37" presStyleLbl="parChTrans1D2" presStyleIdx="2" presStyleCnt="3"/>
      <dgm:spPr/>
      <dgm:t>
        <a:bodyPr/>
        <a:lstStyle/>
        <a:p>
          <a:endParaRPr lang="en-US"/>
        </a:p>
      </dgm:t>
    </dgm:pt>
    <dgm:pt modelId="{D998436D-2D42-464B-94D9-D92448677553}" type="pres">
      <dgm:prSet presAssocID="{7CF95E25-9DCD-4111-B744-DD99A17E6C0C}" presName="hierRoot2" presStyleCnt="0">
        <dgm:presLayoutVars>
          <dgm:hierBranch val="init"/>
        </dgm:presLayoutVars>
      </dgm:prSet>
      <dgm:spPr/>
    </dgm:pt>
    <dgm:pt modelId="{4E3CDD1A-6AFE-4520-88F6-9CA303643F8E}" type="pres">
      <dgm:prSet presAssocID="{7CF95E25-9DCD-4111-B744-DD99A17E6C0C}" presName="rootComposite" presStyleCnt="0"/>
      <dgm:spPr/>
    </dgm:pt>
    <dgm:pt modelId="{D2D4115C-FD5E-4353-AE30-463CAB8FF717}" type="pres">
      <dgm:prSet presAssocID="{7CF95E25-9DCD-4111-B744-DD99A17E6C0C}" presName="rootText" presStyleLbl="node2" presStyleIdx="2" presStyleCnt="3">
        <dgm:presLayoutVars>
          <dgm:chPref val="3"/>
        </dgm:presLayoutVars>
      </dgm:prSet>
      <dgm:spPr/>
      <dgm:t>
        <a:bodyPr/>
        <a:lstStyle/>
        <a:p>
          <a:endParaRPr lang="en-US"/>
        </a:p>
      </dgm:t>
    </dgm:pt>
    <dgm:pt modelId="{91B1208C-7156-479C-8BED-F0D1D6834C5B}" type="pres">
      <dgm:prSet presAssocID="{7CF95E25-9DCD-4111-B744-DD99A17E6C0C}" presName="rootConnector" presStyleLbl="node2" presStyleIdx="2" presStyleCnt="3"/>
      <dgm:spPr/>
      <dgm:t>
        <a:bodyPr/>
        <a:lstStyle/>
        <a:p>
          <a:endParaRPr lang="en-US"/>
        </a:p>
      </dgm:t>
    </dgm:pt>
    <dgm:pt modelId="{743C50D0-B71C-4772-BC19-D8342AA5C89B}" type="pres">
      <dgm:prSet presAssocID="{7CF95E25-9DCD-4111-B744-DD99A17E6C0C}" presName="hierChild4" presStyleCnt="0"/>
      <dgm:spPr/>
    </dgm:pt>
    <dgm:pt modelId="{AF66F197-02A3-4A5D-814B-2128AC7F9511}" type="pres">
      <dgm:prSet presAssocID="{7CF95E25-9DCD-4111-B744-DD99A17E6C0C}" presName="hierChild5" presStyleCnt="0"/>
      <dgm:spPr/>
    </dgm:pt>
    <dgm:pt modelId="{4E0A818F-B578-4EA4-BFD3-8A1186654647}" type="pres">
      <dgm:prSet presAssocID="{10812D77-6539-4292-9F9B-25C3717A8FD7}" presName="hierChild3" presStyleCnt="0"/>
      <dgm:spPr/>
    </dgm:pt>
  </dgm:ptLst>
  <dgm:cxnLst>
    <dgm:cxn modelId="{FB1AAF69-0C78-4432-AC25-4116D3E40962}" type="presOf" srcId="{7CF95E25-9DCD-4111-B744-DD99A17E6C0C}" destId="{91B1208C-7156-479C-8BED-F0D1D6834C5B}" srcOrd="1" destOrd="0" presId="urn:microsoft.com/office/officeart/2005/8/layout/orgChart1"/>
    <dgm:cxn modelId="{70BAF27C-9F4A-4D8C-8B2F-12034B515B2B}" type="presOf" srcId="{9EDC9024-F3FC-4307-8BB1-4BE78034A6A1}" destId="{9AE3D365-9437-4E9D-A81E-1F035098F485}" srcOrd="0" destOrd="0" presId="urn:microsoft.com/office/officeart/2005/8/layout/orgChart1"/>
    <dgm:cxn modelId="{3166F7E3-6313-4614-BB59-9FBCBFF1444D}" type="presOf" srcId="{DC55F8A1-03E3-4B1C-93CA-32E869601B9E}" destId="{A74FC86D-03D1-4C27-9FF4-509F9F3EC59A}" srcOrd="0" destOrd="0" presId="urn:microsoft.com/office/officeart/2005/8/layout/orgChart1"/>
    <dgm:cxn modelId="{DD0D24D7-8CB3-4BAD-97EF-FEB3180D4AB3}" type="presOf" srcId="{47DA8B5D-B39A-4F54-99AB-2AF3610085E8}" destId="{5D004A62-4947-4781-B310-F0839825A23D}" srcOrd="1" destOrd="0" presId="urn:microsoft.com/office/officeart/2005/8/layout/orgChart1"/>
    <dgm:cxn modelId="{A427FBD8-5332-455D-BDFC-D452EA6DED2E}" type="presOf" srcId="{10812D77-6539-4292-9F9B-25C3717A8FD7}" destId="{9F6FDCBE-EAF9-4707-9809-14C32C953542}" srcOrd="0" destOrd="0" presId="urn:microsoft.com/office/officeart/2005/8/layout/orgChart1"/>
    <dgm:cxn modelId="{7A8B24D8-5283-4213-BDF1-C2DAE796F93E}" type="presOf" srcId="{7CF95E25-9DCD-4111-B744-DD99A17E6C0C}" destId="{D2D4115C-FD5E-4353-AE30-463CAB8FF717}" srcOrd="0" destOrd="0" presId="urn:microsoft.com/office/officeart/2005/8/layout/orgChart1"/>
    <dgm:cxn modelId="{C34D7C6C-E82F-4F8F-A433-6EC15E17654C}" type="presOf" srcId="{C86D5890-688B-4C0D-BDBB-024B0F150414}" destId="{2DC0DE70-2490-4FBF-B224-D84E4DEC910F}" srcOrd="0" destOrd="0" presId="urn:microsoft.com/office/officeart/2005/8/layout/orgChart1"/>
    <dgm:cxn modelId="{8B4751F3-8BA2-47E3-A781-731F3081E117}" srcId="{10812D77-6539-4292-9F9B-25C3717A8FD7}" destId="{47DA8B5D-B39A-4F54-99AB-2AF3610085E8}" srcOrd="1" destOrd="0" parTransId="{C86D5890-688B-4C0D-BDBB-024B0F150414}" sibTransId="{B08E30FD-56B3-46D4-832D-B10ADD6E3D39}"/>
    <dgm:cxn modelId="{0AEC17C6-F11D-4D0F-A99B-7C86B8532F82}" type="presOf" srcId="{567EBE6E-5C70-45A8-9DEF-B55D1795E51B}" destId="{2D56B5B6-644F-4672-9975-7A8D069AA3CF}" srcOrd="0" destOrd="0" presId="urn:microsoft.com/office/officeart/2005/8/layout/orgChart1"/>
    <dgm:cxn modelId="{28010891-270C-4BF3-9B72-7614EEC1428D}" type="presOf" srcId="{DC55F8A1-03E3-4B1C-93CA-32E869601B9E}" destId="{881445F0-BB95-4D21-9241-D7D759158CCA}" srcOrd="1" destOrd="0" presId="urn:microsoft.com/office/officeart/2005/8/layout/orgChart1"/>
    <dgm:cxn modelId="{4355617C-D2DA-43DD-A1FA-DC7DAEB54F7D}" srcId="{567EBE6E-5C70-45A8-9DEF-B55D1795E51B}" destId="{10812D77-6539-4292-9F9B-25C3717A8FD7}" srcOrd="0" destOrd="0" parTransId="{43DC6EEF-5DB8-4F6A-9021-C967621A5D80}" sibTransId="{F89B43E0-9F41-41CD-9550-7AE1F6ED2E73}"/>
    <dgm:cxn modelId="{37D18018-2C91-4AB9-8EC0-78BF5E190DEE}" type="presOf" srcId="{47DA8B5D-B39A-4F54-99AB-2AF3610085E8}" destId="{7530CBE3-09D8-49FD-8D86-E615D9FB1A16}" srcOrd="0" destOrd="0" presId="urn:microsoft.com/office/officeart/2005/8/layout/orgChart1"/>
    <dgm:cxn modelId="{BD2A3C7B-0BA8-460D-9829-945DCF2833FE}" srcId="{10812D77-6539-4292-9F9B-25C3717A8FD7}" destId="{7CF95E25-9DCD-4111-B744-DD99A17E6C0C}" srcOrd="2" destOrd="0" parTransId="{9EDC9024-F3FC-4307-8BB1-4BE78034A6A1}" sibTransId="{DEDBC407-10FD-4D3D-89CB-2F76D14A1DC0}"/>
    <dgm:cxn modelId="{C62B7586-BB27-41E9-80A5-251A4A2738B5}" srcId="{10812D77-6539-4292-9F9B-25C3717A8FD7}" destId="{DC55F8A1-03E3-4B1C-93CA-32E869601B9E}" srcOrd="0" destOrd="0" parTransId="{C128CA66-934B-40CE-8B59-222BB1C7806C}" sibTransId="{C4F30CED-EF29-440F-8AC3-360EF1A8AF9E}"/>
    <dgm:cxn modelId="{B98C39D5-7940-4C70-9549-116AE62453A1}" type="presOf" srcId="{10812D77-6539-4292-9F9B-25C3717A8FD7}" destId="{1C3ECE56-64E9-48DD-89F8-10170B8DF994}" srcOrd="1" destOrd="0" presId="urn:microsoft.com/office/officeart/2005/8/layout/orgChart1"/>
    <dgm:cxn modelId="{B5320A12-5111-4BD3-9ED0-082FA4EBE8BB}" type="presOf" srcId="{C128CA66-934B-40CE-8B59-222BB1C7806C}" destId="{5FAD5107-CE39-4722-815B-DBBF4E21F7E3}" srcOrd="0" destOrd="0" presId="urn:microsoft.com/office/officeart/2005/8/layout/orgChart1"/>
    <dgm:cxn modelId="{4A9669DF-76B4-425E-B1FC-BD312081DA15}" type="presParOf" srcId="{2D56B5B6-644F-4672-9975-7A8D069AA3CF}" destId="{8B8E219D-5CD0-41E0-AA95-F72998E1AFC1}" srcOrd="0" destOrd="0" presId="urn:microsoft.com/office/officeart/2005/8/layout/orgChart1"/>
    <dgm:cxn modelId="{9E14634F-D849-4364-BDD0-057344B091CE}" type="presParOf" srcId="{8B8E219D-5CD0-41E0-AA95-F72998E1AFC1}" destId="{B25046B0-3B71-4F39-9FAC-DCABDB92D984}" srcOrd="0" destOrd="0" presId="urn:microsoft.com/office/officeart/2005/8/layout/orgChart1"/>
    <dgm:cxn modelId="{0BFA60E4-DF49-4EA6-964F-C3203493C198}" type="presParOf" srcId="{B25046B0-3B71-4F39-9FAC-DCABDB92D984}" destId="{9F6FDCBE-EAF9-4707-9809-14C32C953542}" srcOrd="0" destOrd="0" presId="urn:microsoft.com/office/officeart/2005/8/layout/orgChart1"/>
    <dgm:cxn modelId="{02A4FB7F-7D2E-4D07-A546-2EC463450CF1}" type="presParOf" srcId="{B25046B0-3B71-4F39-9FAC-DCABDB92D984}" destId="{1C3ECE56-64E9-48DD-89F8-10170B8DF994}" srcOrd="1" destOrd="0" presId="urn:microsoft.com/office/officeart/2005/8/layout/orgChart1"/>
    <dgm:cxn modelId="{729D394F-74D1-4DAB-AB40-3A44768DC91C}" type="presParOf" srcId="{8B8E219D-5CD0-41E0-AA95-F72998E1AFC1}" destId="{1A3A9DB3-9164-482A-899B-2F2B8BBB308C}" srcOrd="1" destOrd="0" presId="urn:microsoft.com/office/officeart/2005/8/layout/orgChart1"/>
    <dgm:cxn modelId="{BBB6179C-7FFC-4B7F-974D-77037740F122}" type="presParOf" srcId="{1A3A9DB3-9164-482A-899B-2F2B8BBB308C}" destId="{5FAD5107-CE39-4722-815B-DBBF4E21F7E3}" srcOrd="0" destOrd="0" presId="urn:microsoft.com/office/officeart/2005/8/layout/orgChart1"/>
    <dgm:cxn modelId="{35B5ADC0-9511-41A0-B921-2AA9B77C4C73}" type="presParOf" srcId="{1A3A9DB3-9164-482A-899B-2F2B8BBB308C}" destId="{22CD43BB-E80F-4AC3-8560-96087E217ED2}" srcOrd="1" destOrd="0" presId="urn:microsoft.com/office/officeart/2005/8/layout/orgChart1"/>
    <dgm:cxn modelId="{977FEC4F-FA8A-4E6B-B6D1-A69D85C85A95}" type="presParOf" srcId="{22CD43BB-E80F-4AC3-8560-96087E217ED2}" destId="{319C704A-C946-4B31-94CE-FACDC0AE5303}" srcOrd="0" destOrd="0" presId="urn:microsoft.com/office/officeart/2005/8/layout/orgChart1"/>
    <dgm:cxn modelId="{4BA5DEAB-3049-4280-A76A-CE183977B649}" type="presParOf" srcId="{319C704A-C946-4B31-94CE-FACDC0AE5303}" destId="{A74FC86D-03D1-4C27-9FF4-509F9F3EC59A}" srcOrd="0" destOrd="0" presId="urn:microsoft.com/office/officeart/2005/8/layout/orgChart1"/>
    <dgm:cxn modelId="{D4496319-069D-4ECD-A686-EE0989907317}" type="presParOf" srcId="{319C704A-C946-4B31-94CE-FACDC0AE5303}" destId="{881445F0-BB95-4D21-9241-D7D759158CCA}" srcOrd="1" destOrd="0" presId="urn:microsoft.com/office/officeart/2005/8/layout/orgChart1"/>
    <dgm:cxn modelId="{DD137260-A6A7-44A9-B6C3-9667747B28C5}" type="presParOf" srcId="{22CD43BB-E80F-4AC3-8560-96087E217ED2}" destId="{E7DE935C-14EC-4666-A20B-80EFDD12F8FB}" srcOrd="1" destOrd="0" presId="urn:microsoft.com/office/officeart/2005/8/layout/orgChart1"/>
    <dgm:cxn modelId="{0BFD7776-2403-494A-B449-C9B75DB5EB04}" type="presParOf" srcId="{22CD43BB-E80F-4AC3-8560-96087E217ED2}" destId="{F540157D-A2F0-4075-9415-7FDFFD9D21E2}" srcOrd="2" destOrd="0" presId="urn:microsoft.com/office/officeart/2005/8/layout/orgChart1"/>
    <dgm:cxn modelId="{BEE3BC02-E080-4604-8796-BEFD616951B2}" type="presParOf" srcId="{1A3A9DB3-9164-482A-899B-2F2B8BBB308C}" destId="{2DC0DE70-2490-4FBF-B224-D84E4DEC910F}" srcOrd="2" destOrd="0" presId="urn:microsoft.com/office/officeart/2005/8/layout/orgChart1"/>
    <dgm:cxn modelId="{64B35151-F9CC-409C-A20F-562B37F00F50}" type="presParOf" srcId="{1A3A9DB3-9164-482A-899B-2F2B8BBB308C}" destId="{7ABF5CCE-9C45-4881-9D9E-3DC206F6D074}" srcOrd="3" destOrd="0" presId="urn:microsoft.com/office/officeart/2005/8/layout/orgChart1"/>
    <dgm:cxn modelId="{104D8DA3-1260-4A7A-9763-AF03EF043CBB}" type="presParOf" srcId="{7ABF5CCE-9C45-4881-9D9E-3DC206F6D074}" destId="{6F537D91-2967-4166-BD63-CDD075D6C8C4}" srcOrd="0" destOrd="0" presId="urn:microsoft.com/office/officeart/2005/8/layout/orgChart1"/>
    <dgm:cxn modelId="{2A17E4AC-8420-4B84-B1F1-B5386DD836F8}" type="presParOf" srcId="{6F537D91-2967-4166-BD63-CDD075D6C8C4}" destId="{7530CBE3-09D8-49FD-8D86-E615D9FB1A16}" srcOrd="0" destOrd="0" presId="urn:microsoft.com/office/officeart/2005/8/layout/orgChart1"/>
    <dgm:cxn modelId="{228FB0B1-92AE-4F73-AE8F-B3D7236F5453}" type="presParOf" srcId="{6F537D91-2967-4166-BD63-CDD075D6C8C4}" destId="{5D004A62-4947-4781-B310-F0839825A23D}" srcOrd="1" destOrd="0" presId="urn:microsoft.com/office/officeart/2005/8/layout/orgChart1"/>
    <dgm:cxn modelId="{8EE42BE5-FDB6-4421-AFCD-8DBEA30A3A58}" type="presParOf" srcId="{7ABF5CCE-9C45-4881-9D9E-3DC206F6D074}" destId="{C5E32319-F495-4101-A5C2-337AEA3CE0DD}" srcOrd="1" destOrd="0" presId="urn:microsoft.com/office/officeart/2005/8/layout/orgChart1"/>
    <dgm:cxn modelId="{B945D580-6A78-4198-A51C-C7C92F345621}" type="presParOf" srcId="{7ABF5CCE-9C45-4881-9D9E-3DC206F6D074}" destId="{2F47A06C-CF6E-442F-875A-C163EC4539A2}" srcOrd="2" destOrd="0" presId="urn:microsoft.com/office/officeart/2005/8/layout/orgChart1"/>
    <dgm:cxn modelId="{4139E3D2-4C1A-437D-AFA5-C75C863D7B4C}" type="presParOf" srcId="{1A3A9DB3-9164-482A-899B-2F2B8BBB308C}" destId="{9AE3D365-9437-4E9D-A81E-1F035098F485}" srcOrd="4" destOrd="0" presId="urn:microsoft.com/office/officeart/2005/8/layout/orgChart1"/>
    <dgm:cxn modelId="{E750DE91-0580-4BE4-B3EE-B52B884BF0EA}" type="presParOf" srcId="{1A3A9DB3-9164-482A-899B-2F2B8BBB308C}" destId="{D998436D-2D42-464B-94D9-D92448677553}" srcOrd="5" destOrd="0" presId="urn:microsoft.com/office/officeart/2005/8/layout/orgChart1"/>
    <dgm:cxn modelId="{4F1CA938-CDA4-4DA3-8F44-43EC6CA6CCE2}" type="presParOf" srcId="{D998436D-2D42-464B-94D9-D92448677553}" destId="{4E3CDD1A-6AFE-4520-88F6-9CA303643F8E}" srcOrd="0" destOrd="0" presId="urn:microsoft.com/office/officeart/2005/8/layout/orgChart1"/>
    <dgm:cxn modelId="{917BB6B4-3C7B-40BE-A5B2-716CC3367322}" type="presParOf" srcId="{4E3CDD1A-6AFE-4520-88F6-9CA303643F8E}" destId="{D2D4115C-FD5E-4353-AE30-463CAB8FF717}" srcOrd="0" destOrd="0" presId="urn:microsoft.com/office/officeart/2005/8/layout/orgChart1"/>
    <dgm:cxn modelId="{DEBE684A-9E42-4205-950E-7129C43756B4}" type="presParOf" srcId="{4E3CDD1A-6AFE-4520-88F6-9CA303643F8E}" destId="{91B1208C-7156-479C-8BED-F0D1D6834C5B}" srcOrd="1" destOrd="0" presId="urn:microsoft.com/office/officeart/2005/8/layout/orgChart1"/>
    <dgm:cxn modelId="{D862348C-31F0-45B2-A7C7-2A0C1A7C5EC8}" type="presParOf" srcId="{D998436D-2D42-464B-94D9-D92448677553}" destId="{743C50D0-B71C-4772-BC19-D8342AA5C89B}" srcOrd="1" destOrd="0" presId="urn:microsoft.com/office/officeart/2005/8/layout/orgChart1"/>
    <dgm:cxn modelId="{1F30E3A5-1C13-40D3-8A89-6C19F3CAB749}" type="presParOf" srcId="{D998436D-2D42-464B-94D9-D92448677553}" destId="{AF66F197-02A3-4A5D-814B-2128AC7F9511}" srcOrd="2" destOrd="0" presId="urn:microsoft.com/office/officeart/2005/8/layout/orgChart1"/>
    <dgm:cxn modelId="{9A0F92D9-3CD1-420B-A1B0-6B0D7BAD0299}" type="presParOf" srcId="{8B8E219D-5CD0-41E0-AA95-F72998E1AFC1}" destId="{4E0A818F-B578-4EA4-BFD3-8A1186654647}"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3D365-9437-4E9D-A81E-1F035098F485}">
      <dsp:nvSpPr>
        <dsp:cNvPr id="0" name=""/>
        <dsp:cNvSpPr/>
      </dsp:nvSpPr>
      <dsp:spPr>
        <a:xfrm>
          <a:off x="3048000" y="1331629"/>
          <a:ext cx="2156482" cy="374265"/>
        </a:xfrm>
        <a:custGeom>
          <a:avLst/>
          <a:gdLst/>
          <a:ahLst/>
          <a:cxnLst/>
          <a:rect l="0" t="0" r="0" b="0"/>
          <a:pathLst>
            <a:path>
              <a:moveTo>
                <a:pt x="0" y="0"/>
              </a:moveTo>
              <a:lnTo>
                <a:pt x="0" y="187132"/>
              </a:lnTo>
              <a:lnTo>
                <a:pt x="2156482" y="187132"/>
              </a:lnTo>
              <a:lnTo>
                <a:pt x="2156482" y="374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C0DE70-2490-4FBF-B224-D84E4DEC910F}">
      <dsp:nvSpPr>
        <dsp:cNvPr id="0" name=""/>
        <dsp:cNvSpPr/>
      </dsp:nvSpPr>
      <dsp:spPr>
        <a:xfrm>
          <a:off x="3002280" y="1331629"/>
          <a:ext cx="91440" cy="374265"/>
        </a:xfrm>
        <a:custGeom>
          <a:avLst/>
          <a:gdLst/>
          <a:ahLst/>
          <a:cxnLst/>
          <a:rect l="0" t="0" r="0" b="0"/>
          <a:pathLst>
            <a:path>
              <a:moveTo>
                <a:pt x="45720" y="0"/>
              </a:moveTo>
              <a:lnTo>
                <a:pt x="45720" y="374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AD5107-CE39-4722-815B-DBBF4E21F7E3}">
      <dsp:nvSpPr>
        <dsp:cNvPr id="0" name=""/>
        <dsp:cNvSpPr/>
      </dsp:nvSpPr>
      <dsp:spPr>
        <a:xfrm>
          <a:off x="891517" y="1331629"/>
          <a:ext cx="2156482" cy="374265"/>
        </a:xfrm>
        <a:custGeom>
          <a:avLst/>
          <a:gdLst/>
          <a:ahLst/>
          <a:cxnLst/>
          <a:rect l="0" t="0" r="0" b="0"/>
          <a:pathLst>
            <a:path>
              <a:moveTo>
                <a:pt x="2156482" y="0"/>
              </a:moveTo>
              <a:lnTo>
                <a:pt x="2156482" y="187132"/>
              </a:lnTo>
              <a:lnTo>
                <a:pt x="0" y="187132"/>
              </a:lnTo>
              <a:lnTo>
                <a:pt x="0" y="37426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6FDCBE-EAF9-4707-9809-14C32C953542}">
      <dsp:nvSpPr>
        <dsp:cNvPr id="0" name=""/>
        <dsp:cNvSpPr/>
      </dsp:nvSpPr>
      <dsp:spPr>
        <a:xfrm>
          <a:off x="2156891" y="440520"/>
          <a:ext cx="1782216" cy="8911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1" kern="1200" dirty="0" smtClean="0"/>
            <a:t>DIN </a:t>
          </a:r>
          <a:r>
            <a:rPr lang="en-US" sz="1700" b="1" kern="1200" dirty="0" err="1" smtClean="0"/>
            <a:t>Normen</a:t>
          </a:r>
          <a:r>
            <a:rPr lang="en-US" sz="1700" b="1" kern="1200" dirty="0" smtClean="0"/>
            <a:t> </a:t>
          </a:r>
          <a:r>
            <a:rPr lang="en-US" sz="1700" b="1" kern="1200" dirty="0" err="1" smtClean="0"/>
            <a:t>Energieversorgung</a:t>
          </a:r>
          <a:endParaRPr lang="en-US" sz="1700" b="1" kern="1200" dirty="0"/>
        </a:p>
      </dsp:txBody>
      <dsp:txXfrm>
        <a:off x="2156891" y="440520"/>
        <a:ext cx="1782216" cy="891108"/>
      </dsp:txXfrm>
    </dsp:sp>
    <dsp:sp modelId="{A74FC86D-03D1-4C27-9FF4-509F9F3EC59A}">
      <dsp:nvSpPr>
        <dsp:cNvPr id="0" name=""/>
        <dsp:cNvSpPr/>
      </dsp:nvSpPr>
      <dsp:spPr>
        <a:xfrm>
          <a:off x="409" y="1705894"/>
          <a:ext cx="1782216" cy="8911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Norm </a:t>
          </a:r>
          <a:r>
            <a:rPr lang="en-US" sz="1700" kern="1200" dirty="0" err="1" smtClean="0"/>
            <a:t>Niederspannung</a:t>
          </a:r>
          <a:endParaRPr lang="en-US" sz="1700" kern="1200" dirty="0"/>
        </a:p>
      </dsp:txBody>
      <dsp:txXfrm>
        <a:off x="409" y="1705894"/>
        <a:ext cx="1782216" cy="891108"/>
      </dsp:txXfrm>
    </dsp:sp>
    <dsp:sp modelId="{7530CBE3-09D8-49FD-8D86-E615D9FB1A16}">
      <dsp:nvSpPr>
        <dsp:cNvPr id="0" name=""/>
        <dsp:cNvSpPr/>
      </dsp:nvSpPr>
      <dsp:spPr>
        <a:xfrm>
          <a:off x="2156891" y="1705894"/>
          <a:ext cx="1782216" cy="8911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Norm </a:t>
          </a:r>
          <a:r>
            <a:rPr lang="en-US" sz="1700" kern="1200" dirty="0" err="1" smtClean="0"/>
            <a:t>Hochspannung</a:t>
          </a:r>
          <a:endParaRPr lang="en-US" sz="1700" kern="1200" dirty="0"/>
        </a:p>
      </dsp:txBody>
      <dsp:txXfrm>
        <a:off x="2156891" y="1705894"/>
        <a:ext cx="1782216" cy="891108"/>
      </dsp:txXfrm>
    </dsp:sp>
    <dsp:sp modelId="{D2D4115C-FD5E-4353-AE30-463CAB8FF717}">
      <dsp:nvSpPr>
        <dsp:cNvPr id="0" name=""/>
        <dsp:cNvSpPr/>
      </dsp:nvSpPr>
      <dsp:spPr>
        <a:xfrm>
          <a:off x="4313373" y="1705894"/>
          <a:ext cx="1782216" cy="8911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kern="1200" dirty="0" smtClean="0"/>
            <a:t>Norm </a:t>
          </a:r>
          <a:r>
            <a:rPr lang="en-US" sz="1700" kern="1200" dirty="0" err="1" smtClean="0"/>
            <a:t>Mittelspannung</a:t>
          </a:r>
          <a:endParaRPr lang="en-US" sz="1700" kern="1200" dirty="0"/>
        </a:p>
      </dsp:txBody>
      <dsp:txXfrm>
        <a:off x="4313373" y="1705894"/>
        <a:ext cx="1782216" cy="8911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8D127C-371A-4066-880A-D92F85FD832F}" type="datetimeFigureOut">
              <a:rPr lang="de-DE" smtClean="0"/>
              <a:t>28.03.2021</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05A70D-3EE6-4AE5-8009-FED0AA2D51EF}" type="slidenum">
              <a:rPr lang="de-DE" smtClean="0"/>
              <a:t>‹#›</a:t>
            </a:fld>
            <a:endParaRPr lang="de-DE"/>
          </a:p>
        </p:txBody>
      </p:sp>
    </p:spTree>
    <p:extLst>
      <p:ext uri="{BB962C8B-B14F-4D97-AF65-F5344CB8AC3E}">
        <p14:creationId xmlns:p14="http://schemas.microsoft.com/office/powerpoint/2010/main" val="20255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a:t>
            </a:r>
            <a:r>
              <a:rPr lang="en-US" baseline="0" dirty="0" smtClean="0"/>
              <a:t> </a:t>
            </a:r>
            <a:endParaRPr lang="pl-PL" dirty="0"/>
          </a:p>
        </p:txBody>
      </p:sp>
      <p:sp>
        <p:nvSpPr>
          <p:cNvPr id="4" name="Slide Number Placeholder 3"/>
          <p:cNvSpPr>
            <a:spLocks noGrp="1"/>
          </p:cNvSpPr>
          <p:nvPr>
            <p:ph type="sldNum" sz="quarter" idx="10"/>
          </p:nvPr>
        </p:nvSpPr>
        <p:spPr/>
        <p:txBody>
          <a:bodyPr/>
          <a:lstStyle/>
          <a:p>
            <a:fld id="{DB05A70D-3EE6-4AE5-8009-FED0AA2D51EF}" type="slidenum">
              <a:rPr lang="de-DE" smtClean="0"/>
              <a:t>1</a:t>
            </a:fld>
            <a:endParaRPr lang="de-DE"/>
          </a:p>
        </p:txBody>
      </p:sp>
    </p:spTree>
    <p:extLst>
      <p:ext uri="{BB962C8B-B14F-4D97-AF65-F5344CB8AC3E}">
        <p14:creationId xmlns:p14="http://schemas.microsoft.com/office/powerpoint/2010/main" val="36288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Esist</a:t>
            </a:r>
            <a:r>
              <a:rPr lang="de-DE" baseline="0" dirty="0" smtClean="0"/>
              <a:t> hier frage warum brauchen die normen?</a:t>
            </a:r>
            <a:endParaRPr lang="de-DE" dirty="0" smtClean="0"/>
          </a:p>
          <a:p>
            <a:r>
              <a:rPr lang="de-DE" dirty="0" smtClean="0"/>
              <a:t>Die </a:t>
            </a:r>
            <a:r>
              <a:rPr lang="de-DE" dirty="0" smtClean="0"/>
              <a:t>Internationale Organisation für Normung</a:t>
            </a:r>
            <a:r>
              <a:rPr lang="de-DE" baseline="0" dirty="0" smtClean="0"/>
              <a:t> </a:t>
            </a:r>
            <a:r>
              <a:rPr lang="de-DE" dirty="0" smtClean="0"/>
              <a:t>(ISO)</a:t>
            </a:r>
          </a:p>
          <a:p>
            <a:r>
              <a:rPr lang="de-DE" dirty="0" smtClean="0"/>
              <a:t>die Internationale Elektrotechnische Kommission (IEC) </a:t>
            </a:r>
          </a:p>
          <a:p>
            <a:pPr marL="0" indent="0">
              <a:buNone/>
            </a:pPr>
            <a:r>
              <a:rPr lang="de-DE" dirty="0" smtClean="0"/>
              <a:t>die Internationale Fernmeldeunion</a:t>
            </a:r>
            <a:r>
              <a:rPr lang="de-DE" baseline="0" dirty="0" smtClean="0"/>
              <a:t> </a:t>
            </a:r>
            <a:r>
              <a:rPr lang="de-DE" dirty="0" smtClean="0"/>
              <a:t>(ITU) </a:t>
            </a:r>
            <a:endParaRPr lang="de-DE" dirty="0"/>
          </a:p>
        </p:txBody>
      </p:sp>
      <p:sp>
        <p:nvSpPr>
          <p:cNvPr id="4" name="Slide Number Placeholder 3"/>
          <p:cNvSpPr>
            <a:spLocks noGrp="1"/>
          </p:cNvSpPr>
          <p:nvPr>
            <p:ph type="sldNum" sz="quarter" idx="10"/>
          </p:nvPr>
        </p:nvSpPr>
        <p:spPr/>
        <p:txBody>
          <a:bodyPr/>
          <a:lstStyle/>
          <a:p>
            <a:fld id="{DB05A70D-3EE6-4AE5-8009-FED0AA2D51EF}" type="slidenum">
              <a:rPr lang="de-DE" smtClean="0"/>
              <a:t>2</a:t>
            </a:fld>
            <a:endParaRPr lang="de-DE"/>
          </a:p>
        </p:txBody>
      </p:sp>
    </p:spTree>
    <p:extLst>
      <p:ext uri="{BB962C8B-B14F-4D97-AF65-F5344CB8AC3E}">
        <p14:creationId xmlns:p14="http://schemas.microsoft.com/office/powerpoint/2010/main" val="2881351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smtClean="0"/>
              <a:t>***Kürzere </a:t>
            </a:r>
            <a:r>
              <a:rPr lang="de-DE" dirty="0"/>
              <a:t>Schaltplanerstellung</a:t>
            </a:r>
            <a:br>
              <a:rPr lang="de-DE" dirty="0"/>
            </a:br>
            <a:r>
              <a:rPr lang="de-DE" dirty="0" smtClean="0"/>
              <a:t>***Weniger </a:t>
            </a:r>
            <a:r>
              <a:rPr lang="de-DE" dirty="0"/>
              <a:t>Möglichkeiten einen Fehler zu machen</a:t>
            </a:r>
            <a:br>
              <a:rPr lang="de-DE" dirty="0"/>
            </a:br>
            <a:r>
              <a:rPr lang="de-DE" dirty="0" smtClean="0"/>
              <a:t>***Weniger </a:t>
            </a:r>
            <a:r>
              <a:rPr lang="de-DE" dirty="0"/>
              <a:t>Informationen zur Beschreibung von Anlagen</a:t>
            </a:r>
          </a:p>
        </p:txBody>
      </p:sp>
      <p:sp>
        <p:nvSpPr>
          <p:cNvPr id="4" name="Slide Number Placeholder 3"/>
          <p:cNvSpPr>
            <a:spLocks noGrp="1"/>
          </p:cNvSpPr>
          <p:nvPr>
            <p:ph type="sldNum" sz="quarter" idx="10"/>
          </p:nvPr>
        </p:nvSpPr>
        <p:spPr/>
        <p:txBody>
          <a:bodyPr/>
          <a:lstStyle/>
          <a:p>
            <a:fld id="{DB05A70D-3EE6-4AE5-8009-FED0AA2D51EF}" type="slidenum">
              <a:rPr lang="de-DE" smtClean="0"/>
              <a:t>3</a:t>
            </a:fld>
            <a:endParaRPr lang="de-DE"/>
          </a:p>
        </p:txBody>
      </p:sp>
    </p:spTree>
    <p:extLst>
      <p:ext uri="{BB962C8B-B14F-4D97-AF65-F5344CB8AC3E}">
        <p14:creationId xmlns:p14="http://schemas.microsoft.com/office/powerpoint/2010/main" val="869828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 warum machen wir das so</a:t>
            </a:r>
            <a:r>
              <a:rPr lang="de-DE" baseline="0" dirty="0" smtClean="0"/>
              <a:t> und brauche eine EXEl Liste  kategorisieren und wir wollen eine product schaffen, dise product höhe Leistung Sic....................... Beinhalten</a:t>
            </a:r>
          </a:p>
          <a:p>
            <a:r>
              <a:rPr lang="de-DE" baseline="0" dirty="0" smtClean="0"/>
              <a:t>Natürlich musse diese frage stellen,ob wir ein standard product haben </a:t>
            </a:r>
            <a:endParaRPr lang="de-DE" dirty="0" smtClean="0"/>
          </a:p>
          <a:p>
            <a:r>
              <a:rPr lang="de-DE" dirty="0" smtClean="0"/>
              <a:t>Wir </a:t>
            </a:r>
            <a:r>
              <a:rPr lang="de-DE" dirty="0" smtClean="0"/>
              <a:t>haben eine wissenschaftliche Arbeit</a:t>
            </a:r>
            <a:r>
              <a:rPr lang="de-DE" baseline="0" dirty="0" smtClean="0"/>
              <a:t> zum Beispiel </a:t>
            </a:r>
            <a:r>
              <a:rPr lang="de-DE" dirty="0" smtClean="0"/>
              <a:t>(Energieversorgung)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smtClean="0"/>
              <a:t>Wir </a:t>
            </a:r>
            <a:r>
              <a:rPr lang="de-DE" dirty="0" smtClean="0"/>
              <a:t>möchten </a:t>
            </a:r>
            <a:r>
              <a:rPr lang="de-DE" dirty="0" smtClean="0"/>
              <a:t>ein</a:t>
            </a:r>
            <a:r>
              <a:rPr lang="de-DE" baseline="0" dirty="0" smtClean="0"/>
              <a:t> Produckt haben, welche </a:t>
            </a:r>
            <a:r>
              <a:rPr lang="de-DE" dirty="0" smtClean="0"/>
              <a:t>höhe Leistung</a:t>
            </a:r>
            <a:r>
              <a:rPr lang="en-US" baseline="0" dirty="0" smtClean="0"/>
              <a:t> und </a:t>
            </a:r>
            <a:r>
              <a:rPr lang="en-US" baseline="0" dirty="0" err="1" smtClean="0"/>
              <a:t>Sicherheitbei</a:t>
            </a:r>
            <a:r>
              <a:rPr lang="en-US" baseline="0" dirty="0" smtClean="0"/>
              <a:t> und </a:t>
            </a:r>
            <a:r>
              <a:rPr lang="de-DE" dirty="0" smtClean="0"/>
              <a:t>Einheitlichkeit hat.</a:t>
            </a:r>
          </a:p>
          <a:p>
            <a:r>
              <a:rPr lang="de-DE" dirty="0" smtClean="0"/>
              <a:t>Ist</a:t>
            </a:r>
            <a:r>
              <a:rPr lang="de-DE" baseline="0" dirty="0" smtClean="0"/>
              <a:t> eine große Frage, ob wir dafür einen </a:t>
            </a:r>
            <a:r>
              <a:rPr lang="de-DE" dirty="0" smtClean="0"/>
              <a:t>Standard haben</a:t>
            </a:r>
            <a:r>
              <a:rPr lang="de-DE" baseline="0" dirty="0" smtClean="0"/>
              <a:t>.</a:t>
            </a:r>
          </a:p>
          <a:p>
            <a:r>
              <a:rPr lang="de-DE" dirty="0" smtClean="0"/>
              <a:t>Suchen ist</a:t>
            </a:r>
            <a:r>
              <a:rPr lang="de-DE" baseline="0" dirty="0" smtClean="0"/>
              <a:t> zeitaufwändig, deshalb brauchen wir eine schnelle lösung bzw. eine Normen Liste</a:t>
            </a:r>
          </a:p>
          <a:p>
            <a:endParaRPr lang="de-DE" dirty="0" smtClean="0"/>
          </a:p>
          <a:p>
            <a:endParaRPr lang="en-US" dirty="0"/>
          </a:p>
        </p:txBody>
      </p:sp>
      <p:sp>
        <p:nvSpPr>
          <p:cNvPr id="4" name="Slide Number Placeholder 3"/>
          <p:cNvSpPr>
            <a:spLocks noGrp="1"/>
          </p:cNvSpPr>
          <p:nvPr>
            <p:ph type="sldNum" sz="quarter" idx="10"/>
          </p:nvPr>
        </p:nvSpPr>
        <p:spPr/>
        <p:txBody>
          <a:bodyPr/>
          <a:lstStyle/>
          <a:p>
            <a:fld id="{DB05A70D-3EE6-4AE5-8009-FED0AA2D51EF}" type="slidenum">
              <a:rPr lang="de-DE" smtClean="0"/>
              <a:t>4</a:t>
            </a:fld>
            <a:endParaRPr lang="de-DE"/>
          </a:p>
        </p:txBody>
      </p:sp>
    </p:spTree>
    <p:extLst>
      <p:ext uri="{BB962C8B-B14F-4D97-AF65-F5344CB8AC3E}">
        <p14:creationId xmlns:p14="http://schemas.microsoft.com/office/powerpoint/2010/main" val="2658125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pl-PL" dirty="0"/>
          </a:p>
        </p:txBody>
      </p:sp>
      <p:sp>
        <p:nvSpPr>
          <p:cNvPr id="4" name="Slide Number Placeholder 3"/>
          <p:cNvSpPr>
            <a:spLocks noGrp="1"/>
          </p:cNvSpPr>
          <p:nvPr>
            <p:ph type="sldNum" sz="quarter" idx="10"/>
          </p:nvPr>
        </p:nvSpPr>
        <p:spPr/>
        <p:txBody>
          <a:bodyPr/>
          <a:lstStyle/>
          <a:p>
            <a:fld id="{DB05A70D-3EE6-4AE5-8009-FED0AA2D51EF}" type="slidenum">
              <a:rPr lang="de-DE" smtClean="0"/>
              <a:t>5</a:t>
            </a:fld>
            <a:endParaRPr lang="de-DE"/>
          </a:p>
        </p:txBody>
      </p:sp>
    </p:spTree>
    <p:extLst>
      <p:ext uri="{BB962C8B-B14F-4D97-AF65-F5344CB8AC3E}">
        <p14:creationId xmlns:p14="http://schemas.microsoft.com/office/powerpoint/2010/main" val="162565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dirty="0"/>
              <a:t>Um die lagerkosten</a:t>
            </a:r>
            <a:r>
              <a:rPr lang="de-DE" baseline="0" dirty="0"/>
              <a:t> niedrig zu halten, und </a:t>
            </a:r>
          </a:p>
        </p:txBody>
      </p:sp>
      <p:sp>
        <p:nvSpPr>
          <p:cNvPr id="4" name="Slide Number Placeholder 3"/>
          <p:cNvSpPr>
            <a:spLocks noGrp="1"/>
          </p:cNvSpPr>
          <p:nvPr>
            <p:ph type="sldNum" sz="quarter" idx="10"/>
          </p:nvPr>
        </p:nvSpPr>
        <p:spPr/>
        <p:txBody>
          <a:bodyPr/>
          <a:lstStyle/>
          <a:p>
            <a:fld id="{DB05A70D-3EE6-4AE5-8009-FED0AA2D51EF}" type="slidenum">
              <a:rPr lang="de-DE" smtClean="0"/>
              <a:t>6</a:t>
            </a:fld>
            <a:endParaRPr lang="de-DE"/>
          </a:p>
        </p:txBody>
      </p:sp>
    </p:spTree>
    <p:extLst>
      <p:ext uri="{BB962C8B-B14F-4D97-AF65-F5344CB8AC3E}">
        <p14:creationId xmlns:p14="http://schemas.microsoft.com/office/powerpoint/2010/main" val="16371561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B05A70D-3EE6-4AE5-8009-FED0AA2D51EF}" type="slidenum">
              <a:rPr lang="de-DE" smtClean="0"/>
              <a:t>7</a:t>
            </a:fld>
            <a:endParaRPr lang="de-DE"/>
          </a:p>
        </p:txBody>
      </p:sp>
    </p:spTree>
    <p:extLst>
      <p:ext uri="{BB962C8B-B14F-4D97-AF65-F5344CB8AC3E}">
        <p14:creationId xmlns:p14="http://schemas.microsoft.com/office/powerpoint/2010/main" val="3670354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de-DE" baseline="0" dirty="0"/>
          </a:p>
        </p:txBody>
      </p:sp>
      <p:sp>
        <p:nvSpPr>
          <p:cNvPr id="4" name="Slide Number Placeholder 3"/>
          <p:cNvSpPr>
            <a:spLocks noGrp="1"/>
          </p:cNvSpPr>
          <p:nvPr>
            <p:ph type="sldNum" sz="quarter" idx="10"/>
          </p:nvPr>
        </p:nvSpPr>
        <p:spPr/>
        <p:txBody>
          <a:bodyPr/>
          <a:lstStyle/>
          <a:p>
            <a:fld id="{DB05A70D-3EE6-4AE5-8009-FED0AA2D51EF}" type="slidenum">
              <a:rPr lang="de-DE" smtClean="0"/>
              <a:t>8</a:t>
            </a:fld>
            <a:endParaRPr lang="de-DE"/>
          </a:p>
        </p:txBody>
      </p:sp>
    </p:spTree>
    <p:extLst>
      <p:ext uri="{BB962C8B-B14F-4D97-AF65-F5344CB8AC3E}">
        <p14:creationId xmlns:p14="http://schemas.microsoft.com/office/powerpoint/2010/main" val="1064133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Diese Liste der DIN-VDE-Normen enthält die deutschen DIN-VDE-Normen. Grundlage dieser Liste sind die Angaben des namensgebenden Verband der Elektrotechnik, Elektronik und Informationstechnik (kurz VDE), welcher durch die Deutsche Kommission Elektrotechnik Elektronik Informationstechnik erarbeitete </a:t>
            </a:r>
          </a:p>
          <a:p>
            <a:endParaRPr lang="de-DE" dirty="0" smtClean="0"/>
          </a:p>
          <a:p>
            <a:r>
              <a:rPr lang="de-DE" dirty="0" smtClean="0"/>
              <a:t>In den Listen sind ebenso die Anwendungsregeln des VDE enthalten. Diese sind durch den VDE anhand ihrer zweiten Ziffer in die jeweiligen Gruppen und darin anhand ihrer Nummer einsortiert. Beispielsweise ist die VDE-AR-N 4105 in Gruppe 1 zwischen VDE 0104 und VDE 0105-1 einsortiert.</a:t>
            </a:r>
            <a:endParaRPr lang="en-US" dirty="0"/>
          </a:p>
        </p:txBody>
      </p:sp>
      <p:sp>
        <p:nvSpPr>
          <p:cNvPr id="4" name="Slide Number Placeholder 3"/>
          <p:cNvSpPr>
            <a:spLocks noGrp="1"/>
          </p:cNvSpPr>
          <p:nvPr>
            <p:ph type="sldNum" sz="quarter" idx="10"/>
          </p:nvPr>
        </p:nvSpPr>
        <p:spPr/>
        <p:txBody>
          <a:bodyPr/>
          <a:lstStyle/>
          <a:p>
            <a:fld id="{DB05A70D-3EE6-4AE5-8009-FED0AA2D51EF}" type="slidenum">
              <a:rPr lang="de-DE" smtClean="0"/>
              <a:t>9</a:t>
            </a:fld>
            <a:endParaRPr lang="de-DE"/>
          </a:p>
        </p:txBody>
      </p:sp>
    </p:spTree>
    <p:extLst>
      <p:ext uri="{BB962C8B-B14F-4D97-AF65-F5344CB8AC3E}">
        <p14:creationId xmlns:p14="http://schemas.microsoft.com/office/powerpoint/2010/main" val="25073494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6901"/>
            <a:ext cx="7772400" cy="1149350"/>
          </a:xfrm>
        </p:spPr>
        <p:txBody>
          <a:bodyPr anchor="b"/>
          <a:lstStyle>
            <a:lvl1pPr algn="ctr">
              <a:defRPr sz="2400"/>
            </a:lvl1pPr>
          </a:lstStyle>
          <a:p>
            <a:r>
              <a:rPr lang="en-US"/>
              <a:t>Click to edit Master title style</a:t>
            </a:r>
            <a:endParaRPr lang="en-US" dirty="0"/>
          </a:p>
        </p:txBody>
      </p:sp>
      <p:sp>
        <p:nvSpPr>
          <p:cNvPr id="3" name="Subtitle 2"/>
          <p:cNvSpPr>
            <a:spLocks noGrp="1"/>
          </p:cNvSpPr>
          <p:nvPr>
            <p:ph type="subTitle" idx="1"/>
          </p:nvPr>
        </p:nvSpPr>
        <p:spPr>
          <a:xfrm>
            <a:off x="1143000" y="3238500"/>
            <a:ext cx="6858000" cy="2019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687654-A1EB-4EA0-8319-5C687248F776}"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a:t>
            </a:fld>
            <a:endParaRPr lang="de-DE"/>
          </a:p>
        </p:txBody>
      </p:sp>
      <p:sp>
        <p:nvSpPr>
          <p:cNvPr id="9" name="Freeform 18"/>
          <p:cNvSpPr/>
          <p:nvPr userDrawn="1"/>
        </p:nvSpPr>
        <p:spPr>
          <a:xfrm>
            <a:off x="2649" y="635000"/>
            <a:ext cx="9014351" cy="60045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41" y="0"/>
                </a:lnTo>
                <a:lnTo>
                  <a:pt x="21073" y="26"/>
                </a:lnTo>
                <a:lnTo>
                  <a:pt x="21136" y="52"/>
                </a:lnTo>
                <a:lnTo>
                  <a:pt x="21253" y="129"/>
                </a:lnTo>
                <a:lnTo>
                  <a:pt x="21307" y="174"/>
                </a:lnTo>
                <a:lnTo>
                  <a:pt x="21358" y="226"/>
                </a:lnTo>
                <a:lnTo>
                  <a:pt x="21405" y="290"/>
                </a:lnTo>
                <a:lnTo>
                  <a:pt x="21448" y="361"/>
                </a:lnTo>
                <a:lnTo>
                  <a:pt x="21487" y="439"/>
                </a:lnTo>
                <a:lnTo>
                  <a:pt x="21514" y="523"/>
                </a:lnTo>
                <a:lnTo>
                  <a:pt x="21545" y="600"/>
                </a:lnTo>
                <a:lnTo>
                  <a:pt x="21569" y="697"/>
                </a:lnTo>
                <a:lnTo>
                  <a:pt x="21584" y="781"/>
                </a:lnTo>
                <a:lnTo>
                  <a:pt x="21592" y="884"/>
                </a:lnTo>
                <a:lnTo>
                  <a:pt x="21600" y="981"/>
                </a:lnTo>
                <a:lnTo>
                  <a:pt x="21600" y="21600"/>
                </a:lnTo>
                <a:lnTo>
                  <a:pt x="0" y="21600"/>
                </a:lnTo>
                <a:lnTo>
                  <a:pt x="0" y="0"/>
                </a:lnTo>
                <a:close/>
              </a:path>
            </a:pathLst>
          </a:custGeom>
          <a:blipFill dpi="0" rotWithShape="1">
            <a:blip r:embed="rId2">
              <a:alphaModFix amt="25000"/>
            </a:blip>
            <a:srcRect/>
            <a:stretch>
              <a:fillRect/>
            </a:stretch>
          </a:blipFill>
          <a:ln w="12700">
            <a:miter lim="400000"/>
          </a:ln>
        </p:spPr>
        <p:txBody>
          <a:bodyPr lIns="45719" rIns="45719"/>
          <a:lstStyle/>
          <a:p>
            <a:pPr>
              <a:defRPr>
                <a:latin typeface="+mj-lt"/>
                <a:ea typeface="+mj-ea"/>
                <a:cs typeface="+mj-cs"/>
                <a:sym typeface="Times New Roman"/>
              </a:defRPr>
            </a:pPr>
            <a:endParaRPr/>
          </a:p>
        </p:txBody>
      </p:sp>
    </p:spTree>
    <p:extLst>
      <p:ext uri="{BB962C8B-B14F-4D97-AF65-F5344CB8AC3E}">
        <p14:creationId xmlns:p14="http://schemas.microsoft.com/office/powerpoint/2010/main" val="3315052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1981345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8E252E-5A0A-4A5A-A112-998BD6F990E2}" type="datetime1">
              <a:rPr lang="de-DE" smtClean="0"/>
              <a:t>28.03.2021</a:t>
            </a:fld>
            <a:endParaRPr lang="de-DE"/>
          </a:p>
        </p:txBody>
      </p:sp>
      <p:sp>
        <p:nvSpPr>
          <p:cNvPr id="6" name="Footer Placeholder 5"/>
          <p:cNvSpPr>
            <a:spLocks noGrp="1"/>
          </p:cNvSpPr>
          <p:nvPr>
            <p:ph type="ftr" sz="quarter" idx="11"/>
          </p:nvPr>
        </p:nvSpPr>
        <p:spPr/>
        <p:txBody>
          <a:bodyPr/>
          <a:lstStyle/>
          <a:p>
            <a:r>
              <a:rPr lang="de-DE"/>
              <a:t>UNIVERSITÄT ROSTOCK | FAKULTÄT für INFORMATIK UND ELEKTROTECHNIK</a:t>
            </a:r>
          </a:p>
        </p:txBody>
      </p:sp>
      <p:sp>
        <p:nvSpPr>
          <p:cNvPr id="7" name="Slide Number Placeholder 6"/>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4158713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932ABA-94D4-4A37-BE6C-F5A04D6DFDE9}" type="datetime1">
              <a:rPr lang="de-DE" smtClean="0"/>
              <a:t>28.03.2021</a:t>
            </a:fld>
            <a:endParaRPr lang="de-DE"/>
          </a:p>
        </p:txBody>
      </p:sp>
      <p:sp>
        <p:nvSpPr>
          <p:cNvPr id="8" name="Footer Placeholder 7"/>
          <p:cNvSpPr>
            <a:spLocks noGrp="1"/>
          </p:cNvSpPr>
          <p:nvPr>
            <p:ph type="ftr" sz="quarter" idx="11"/>
          </p:nvPr>
        </p:nvSpPr>
        <p:spPr/>
        <p:txBody>
          <a:bodyPr/>
          <a:lstStyle/>
          <a:p>
            <a:r>
              <a:rPr lang="de-DE"/>
              <a:t>UNIVERSITÄT ROSTOCK | FAKULTÄT für INFORMATIK UND ELEKTROTECHNIK</a:t>
            </a:r>
          </a:p>
        </p:txBody>
      </p:sp>
      <p:sp>
        <p:nvSpPr>
          <p:cNvPr id="9" name="Slide Number Placeholder 8"/>
          <p:cNvSpPr>
            <a:spLocks noGrp="1"/>
          </p:cNvSpPr>
          <p:nvPr>
            <p:ph type="sldNum" sz="quarter" idx="12"/>
          </p:nvPr>
        </p:nvSpPr>
        <p:spPr/>
        <p:txBody>
          <a:bodyPr/>
          <a:lstStyle/>
          <a:p>
            <a:fld id="{57433293-0A8F-4FFE-A677-8AF6D6FBAE9B}" type="slidenum">
              <a:rPr lang="de-DE" smtClean="0"/>
              <a:t>‹#›</a:t>
            </a:fld>
            <a:endParaRPr lang="de-DE"/>
          </a:p>
        </p:txBody>
      </p:sp>
      <p:sp>
        <p:nvSpPr>
          <p:cNvPr id="10" name="Title 1"/>
          <p:cNvSpPr>
            <a:spLocks noGrp="1"/>
          </p:cNvSpPr>
          <p:nvPr>
            <p:ph type="title"/>
          </p:nvPr>
        </p:nvSpPr>
        <p:spPr>
          <a:xfrm>
            <a:off x="628650" y="937698"/>
            <a:ext cx="7886700" cy="752992"/>
          </a:xfrm>
        </p:spPr>
        <p:txBody>
          <a:bodyPr/>
          <a:lstStyle/>
          <a:p>
            <a:r>
              <a:rPr lang="en-US"/>
              <a:t>Click to edit Master title style</a:t>
            </a:r>
            <a:endParaRPr lang="en-US" dirty="0"/>
          </a:p>
        </p:txBody>
      </p:sp>
    </p:spTree>
    <p:extLst>
      <p:ext uri="{BB962C8B-B14F-4D97-AF65-F5344CB8AC3E}">
        <p14:creationId xmlns:p14="http://schemas.microsoft.com/office/powerpoint/2010/main" val="478581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8FD180-82D5-476A-BF50-EBF9CF0109DF}" type="datetime1">
              <a:rPr lang="de-DE" smtClean="0"/>
              <a:t>28.03.2021</a:t>
            </a:fld>
            <a:endParaRPr lang="de-DE"/>
          </a:p>
        </p:txBody>
      </p:sp>
      <p:sp>
        <p:nvSpPr>
          <p:cNvPr id="4" name="Footer Placeholder 3"/>
          <p:cNvSpPr>
            <a:spLocks noGrp="1"/>
          </p:cNvSpPr>
          <p:nvPr>
            <p:ph type="ftr" sz="quarter" idx="11"/>
          </p:nvPr>
        </p:nvSpPr>
        <p:spPr/>
        <p:txBody>
          <a:bodyPr/>
          <a:lstStyle/>
          <a:p>
            <a:r>
              <a:rPr lang="de-DE"/>
              <a:t>UNIVERSITÄT ROSTOCK | FAKULTÄT für INFORMATIK UND ELEKTROTECHNIK</a:t>
            </a:r>
          </a:p>
        </p:txBody>
      </p:sp>
      <p:sp>
        <p:nvSpPr>
          <p:cNvPr id="5" name="Slide Number Placeholder 4"/>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2283261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89906-6D65-4417-87EE-28168C9298E6}" type="datetime1">
              <a:rPr lang="de-DE" smtClean="0"/>
              <a:t>28.03.2021</a:t>
            </a:fld>
            <a:endParaRPr lang="de-DE"/>
          </a:p>
        </p:txBody>
      </p:sp>
      <p:sp>
        <p:nvSpPr>
          <p:cNvPr id="3" name="Footer Placeholder 2"/>
          <p:cNvSpPr>
            <a:spLocks noGrp="1"/>
          </p:cNvSpPr>
          <p:nvPr>
            <p:ph type="ftr" sz="quarter" idx="11"/>
          </p:nvPr>
        </p:nvSpPr>
        <p:spPr/>
        <p:txBody>
          <a:bodyPr/>
          <a:lstStyle/>
          <a:p>
            <a:r>
              <a:rPr lang="de-DE"/>
              <a:t>UNIVERSITÄT ROSTOCK | FAKULTÄT für INFORMATIK UND ELEKTROTECHNIK</a:t>
            </a:r>
          </a:p>
        </p:txBody>
      </p:sp>
      <p:sp>
        <p:nvSpPr>
          <p:cNvPr id="4" name="Slide Number Placeholder 3"/>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3477576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937698"/>
            <a:ext cx="2949178" cy="1119702"/>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937698"/>
            <a:ext cx="4629150" cy="4923353"/>
          </a:xfrm>
        </p:spPr>
        <p:txBody>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9F9CC7-2EC3-4A10-9903-AC14B2040E22}" type="datetime1">
              <a:rPr lang="de-DE" smtClean="0"/>
              <a:t>28.03.2021</a:t>
            </a:fld>
            <a:endParaRPr lang="de-DE"/>
          </a:p>
        </p:txBody>
      </p:sp>
      <p:sp>
        <p:nvSpPr>
          <p:cNvPr id="6" name="Footer Placeholder 5"/>
          <p:cNvSpPr>
            <a:spLocks noGrp="1"/>
          </p:cNvSpPr>
          <p:nvPr>
            <p:ph type="ftr" sz="quarter" idx="11"/>
          </p:nvPr>
        </p:nvSpPr>
        <p:spPr/>
        <p:txBody>
          <a:bodyPr/>
          <a:lstStyle/>
          <a:p>
            <a:r>
              <a:rPr lang="de-DE"/>
              <a:t>UNIVERSITÄT ROSTOCK | FAKULTÄT für INFORMATIK UND ELEKTROTECHNIK</a:t>
            </a:r>
          </a:p>
        </p:txBody>
      </p:sp>
      <p:sp>
        <p:nvSpPr>
          <p:cNvPr id="7" name="Slide Number Placeholder 6"/>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2432139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29841" y="937698"/>
            <a:ext cx="2949178" cy="1119702"/>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37698"/>
            <a:ext cx="4629150" cy="492335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395EAEE-11B4-4C61-B7EF-0137A89331B0}" type="datetime1">
              <a:rPr lang="de-DE" smtClean="0"/>
              <a:t>28.03.2021</a:t>
            </a:fld>
            <a:endParaRPr lang="de-DE"/>
          </a:p>
        </p:txBody>
      </p:sp>
      <p:sp>
        <p:nvSpPr>
          <p:cNvPr id="6" name="Footer Placeholder 5"/>
          <p:cNvSpPr>
            <a:spLocks noGrp="1"/>
          </p:cNvSpPr>
          <p:nvPr>
            <p:ph type="ftr" sz="quarter" idx="11"/>
          </p:nvPr>
        </p:nvSpPr>
        <p:spPr/>
        <p:txBody>
          <a:bodyPr/>
          <a:lstStyle/>
          <a:p>
            <a:r>
              <a:rPr lang="de-DE"/>
              <a:t>UNIVERSITÄT ROSTOCK | FAKULTÄT für INFORMATIK UND ELEKTROTECHNIK</a:t>
            </a:r>
          </a:p>
        </p:txBody>
      </p:sp>
      <p:sp>
        <p:nvSpPr>
          <p:cNvPr id="7" name="Slide Number Placeholder 6"/>
          <p:cNvSpPr>
            <a:spLocks noGrp="1"/>
          </p:cNvSpPr>
          <p:nvPr>
            <p:ph type="sldNum" sz="quarter" idx="12"/>
          </p:nvPr>
        </p:nvSpPr>
        <p:spPr/>
        <p:txBody>
          <a:bodyPr/>
          <a:lstStyle/>
          <a:p>
            <a:fld id="{57433293-0A8F-4FFE-A677-8AF6D6FBAE9B}" type="slidenum">
              <a:rPr lang="de-DE" smtClean="0"/>
              <a:t>‹#›</a:t>
            </a:fld>
            <a:endParaRPr lang="de-DE"/>
          </a:p>
        </p:txBody>
      </p:sp>
    </p:spTree>
    <p:extLst>
      <p:ext uri="{BB962C8B-B14F-4D97-AF65-F5344CB8AC3E}">
        <p14:creationId xmlns:p14="http://schemas.microsoft.com/office/powerpoint/2010/main" val="3283938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hteck 20"/>
          <p:cNvSpPr/>
          <p:nvPr/>
        </p:nvSpPr>
        <p:spPr>
          <a:xfrm>
            <a:off x="0" y="6639587"/>
            <a:ext cx="9021692" cy="218414"/>
          </a:xfrm>
          <a:prstGeom prst="rect">
            <a:avLst/>
          </a:prstGeom>
          <a:solidFill>
            <a:srgbClr val="004A99"/>
          </a:solidFill>
          <a:ln>
            <a:solidFill>
              <a:srgbClr val="004A99"/>
            </a:solidFill>
            <a:miter/>
          </a:ln>
        </p:spPr>
        <p:txBody>
          <a:bodyPr lIns="45719" rIns="45719" anchor="ctr"/>
          <a:lstStyle/>
          <a:p>
            <a:pPr algn="ctr">
              <a:defRPr>
                <a:solidFill>
                  <a:schemeClr val="accent3">
                    <a:lumOff val="44000"/>
                  </a:schemeClr>
                </a:solidFill>
              </a:defRPr>
            </a:pPr>
            <a:endParaRPr dirty="0"/>
          </a:p>
        </p:txBody>
      </p:sp>
      <p:sp>
        <p:nvSpPr>
          <p:cNvPr id="2" name="Title Placeholder 1"/>
          <p:cNvSpPr>
            <a:spLocks noGrp="1"/>
          </p:cNvSpPr>
          <p:nvPr>
            <p:ph type="title"/>
          </p:nvPr>
        </p:nvSpPr>
        <p:spPr>
          <a:xfrm>
            <a:off x="628650" y="658145"/>
            <a:ext cx="7886700" cy="582410"/>
          </a:xfrm>
          <a:prstGeom prst="rect">
            <a:avLst/>
          </a:prstGeom>
        </p:spPr>
        <p:txBody>
          <a:bodyPr vert="horz" lIns="91440" tIns="45720" rIns="91440" bIns="45720" rtlCol="0" anchor="ctr">
            <a:normAutofit/>
          </a:bodyPr>
          <a:lstStyle/>
          <a:p>
            <a:r>
              <a:rPr lang="de-DE" dirty="0"/>
              <a:t>Titelmasterformat durch Klicken bearbeiten</a:t>
            </a:r>
            <a:endParaRPr lang="en-US" dirty="0"/>
          </a:p>
        </p:txBody>
      </p:sp>
      <p:sp>
        <p:nvSpPr>
          <p:cNvPr id="3" name="Text Placeholder 2"/>
          <p:cNvSpPr>
            <a:spLocks noGrp="1"/>
          </p:cNvSpPr>
          <p:nvPr>
            <p:ph type="body" idx="1"/>
          </p:nvPr>
        </p:nvSpPr>
        <p:spPr>
          <a:xfrm>
            <a:off x="628650" y="1345390"/>
            <a:ext cx="7886700" cy="5212663"/>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359" y="6639587"/>
            <a:ext cx="920588" cy="221665"/>
          </a:xfrm>
          <a:prstGeom prst="rect">
            <a:avLst/>
          </a:prstGeom>
        </p:spPr>
        <p:txBody>
          <a:bodyPr vert="horz" lIns="91440" tIns="45720" rIns="91440" bIns="45720" rtlCol="0" anchor="ctr"/>
          <a:lstStyle>
            <a:lvl1pPr algn="l">
              <a:defRPr sz="1200">
                <a:solidFill>
                  <a:schemeClr val="bg1"/>
                </a:solidFill>
              </a:defRPr>
            </a:lvl1pPr>
          </a:lstStyle>
          <a:p>
            <a:fld id="{AB951461-BB0E-43D4-A633-E55C1F50BCEC}" type="datetime1">
              <a:rPr lang="de-DE" smtClean="0"/>
              <a:t>28.03.2021</a:t>
            </a:fld>
            <a:endParaRPr lang="de-DE" dirty="0"/>
          </a:p>
        </p:txBody>
      </p:sp>
      <p:sp>
        <p:nvSpPr>
          <p:cNvPr id="5" name="Footer Placeholder 4"/>
          <p:cNvSpPr>
            <a:spLocks noGrp="1"/>
          </p:cNvSpPr>
          <p:nvPr>
            <p:ph type="ftr" sz="quarter" idx="3"/>
          </p:nvPr>
        </p:nvSpPr>
        <p:spPr>
          <a:xfrm>
            <a:off x="1622040" y="6639587"/>
            <a:ext cx="5777610" cy="221665"/>
          </a:xfrm>
          <a:prstGeom prst="rect">
            <a:avLst/>
          </a:prstGeom>
        </p:spPr>
        <p:txBody>
          <a:bodyPr vert="horz" lIns="91440" tIns="45720" rIns="91440" bIns="45720" rtlCol="0" anchor="ctr"/>
          <a:lstStyle>
            <a:lvl1pPr algn="ctr">
              <a:defRPr sz="1200">
                <a:solidFill>
                  <a:schemeClr val="bg1"/>
                </a:solidFill>
              </a:defRPr>
            </a:lvl1pPr>
          </a:lstStyle>
          <a:p>
            <a:r>
              <a:rPr lang="de-DE"/>
              <a:t>UNIVERSITÄT ROSTOCK | FAKULTÄT für INFORMATIK UND ELEKTROTECHNIK</a:t>
            </a:r>
            <a:endParaRPr lang="de-DE" dirty="0"/>
          </a:p>
        </p:txBody>
      </p:sp>
      <p:sp>
        <p:nvSpPr>
          <p:cNvPr id="6" name="Slide Number Placeholder 5"/>
          <p:cNvSpPr>
            <a:spLocks noGrp="1"/>
          </p:cNvSpPr>
          <p:nvPr>
            <p:ph type="sldNum" sz="quarter" idx="4"/>
          </p:nvPr>
        </p:nvSpPr>
        <p:spPr>
          <a:xfrm>
            <a:off x="8101462" y="6639587"/>
            <a:ext cx="920588" cy="221665"/>
          </a:xfrm>
          <a:prstGeom prst="rect">
            <a:avLst/>
          </a:prstGeom>
        </p:spPr>
        <p:txBody>
          <a:bodyPr vert="horz" lIns="91440" tIns="45720" rIns="91440" bIns="45720" rtlCol="0" anchor="ctr"/>
          <a:lstStyle>
            <a:lvl1pPr algn="r">
              <a:defRPr sz="1200">
                <a:solidFill>
                  <a:schemeClr val="bg1"/>
                </a:solidFill>
              </a:defRPr>
            </a:lvl1pPr>
          </a:lstStyle>
          <a:p>
            <a:fld id="{57433293-0A8F-4FFE-A677-8AF6D6FBAE9B}" type="slidenum">
              <a:rPr lang="de-DE" smtClean="0"/>
              <a:pPr/>
              <a:t>‹#›</a:t>
            </a:fld>
            <a:endParaRPr lang="de-DE" dirty="0"/>
          </a:p>
        </p:txBody>
      </p:sp>
      <p:pic>
        <p:nvPicPr>
          <p:cNvPr id="7" name="Picture 29" descr="Picture 29"/>
          <p:cNvPicPr>
            <a:picLocks noChangeAspect="1"/>
          </p:cNvPicPr>
          <p:nvPr/>
        </p:nvPicPr>
        <p:blipFill>
          <a:blip r:embed="rId10"/>
          <a:stretch>
            <a:fillRect/>
          </a:stretch>
        </p:blipFill>
        <p:spPr>
          <a:xfrm>
            <a:off x="117798" y="31890"/>
            <a:ext cx="2724413" cy="558403"/>
          </a:xfrm>
          <a:prstGeom prst="rect">
            <a:avLst/>
          </a:prstGeom>
          <a:ln w="12700">
            <a:miter lim="400000"/>
          </a:ln>
        </p:spPr>
      </p:pic>
      <p:pic>
        <p:nvPicPr>
          <p:cNvPr id="8" name="Picture 13" descr="Picture 13"/>
          <p:cNvPicPr>
            <a:picLocks noChangeAspect="1"/>
          </p:cNvPicPr>
          <p:nvPr/>
        </p:nvPicPr>
        <p:blipFill>
          <a:blip r:embed="rId11"/>
          <a:stretch>
            <a:fillRect/>
          </a:stretch>
        </p:blipFill>
        <p:spPr>
          <a:xfrm>
            <a:off x="8426866" y="190181"/>
            <a:ext cx="594826" cy="399333"/>
          </a:xfrm>
          <a:prstGeom prst="rect">
            <a:avLst/>
          </a:prstGeom>
          <a:ln w="12700">
            <a:miter lim="400000"/>
          </a:ln>
        </p:spPr>
      </p:pic>
      <p:sp>
        <p:nvSpPr>
          <p:cNvPr id="9" name="Text Box 14"/>
          <p:cNvSpPr txBox="1"/>
          <p:nvPr/>
        </p:nvSpPr>
        <p:spPr>
          <a:xfrm>
            <a:off x="6195832" y="250960"/>
            <a:ext cx="2143591" cy="338554"/>
          </a:xfrm>
          <a:prstGeom prst="rect">
            <a:avLst/>
          </a:prstGeom>
          <a:ln w="12700">
            <a:miter lim="400000"/>
          </a:ln>
          <a:extLst>
            <a:ext uri="{C572A759-6A51-4108-AA02-DFA0A04FC94B}">
              <ma14:wrappingTextBoxFlag xmlns="" xmlns:ma14="http://schemas.microsoft.com/office/mac/drawingml/2011/main" val="1"/>
            </a:ext>
          </a:extLst>
        </p:spPr>
        <p:txBody>
          <a:bodyPr wrap="square" lIns="45719" rIns="45719">
            <a:spAutoFit/>
          </a:bodyPr>
          <a:lstStyle/>
          <a:p>
            <a:pPr algn="r">
              <a:defRPr sz="900">
                <a:latin typeface="Verdana"/>
                <a:ea typeface="Verdana"/>
                <a:cs typeface="Verdana"/>
                <a:sym typeface="Verdana"/>
              </a:defRPr>
            </a:pPr>
            <a:r>
              <a:rPr sz="800" dirty="0" err="1"/>
              <a:t>Institut</a:t>
            </a:r>
            <a:r>
              <a:rPr sz="800" dirty="0"/>
              <a:t> </a:t>
            </a:r>
            <a:r>
              <a:rPr sz="800" dirty="0" err="1"/>
              <a:t>für</a:t>
            </a:r>
            <a:r>
              <a:rPr sz="800" dirty="0"/>
              <a:t> </a:t>
            </a:r>
            <a:r>
              <a:rPr sz="800" dirty="0" err="1"/>
              <a:t>Angewandte</a:t>
            </a:r>
            <a:r>
              <a:rPr sz="800" dirty="0"/>
              <a:t> </a:t>
            </a:r>
            <a:r>
              <a:rPr sz="800" dirty="0" err="1"/>
              <a:t>Mikroelektronik</a:t>
            </a:r>
            <a:endParaRPr lang="de-DE" sz="800" dirty="0"/>
          </a:p>
          <a:p>
            <a:pPr algn="r">
              <a:defRPr sz="900">
                <a:latin typeface="Verdana"/>
                <a:ea typeface="Verdana"/>
                <a:cs typeface="Verdana"/>
                <a:sym typeface="Verdana"/>
              </a:defRPr>
            </a:pPr>
            <a:r>
              <a:rPr sz="800" dirty="0"/>
              <a:t>und </a:t>
            </a:r>
            <a:r>
              <a:rPr sz="800" dirty="0" err="1"/>
              <a:t>Datentechnik</a:t>
            </a:r>
            <a:endParaRPr sz="800" dirty="0"/>
          </a:p>
        </p:txBody>
      </p:sp>
      <p:sp>
        <p:nvSpPr>
          <p:cNvPr id="10" name="Freeform 24"/>
          <p:cNvSpPr/>
          <p:nvPr/>
        </p:nvSpPr>
        <p:spPr>
          <a:xfrm>
            <a:off x="0" y="640662"/>
            <a:ext cx="9021692" cy="59956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41" y="0"/>
                </a:lnTo>
                <a:lnTo>
                  <a:pt x="21073" y="26"/>
                </a:lnTo>
                <a:lnTo>
                  <a:pt x="21136" y="52"/>
                </a:lnTo>
                <a:lnTo>
                  <a:pt x="21253" y="129"/>
                </a:lnTo>
                <a:lnTo>
                  <a:pt x="21307" y="174"/>
                </a:lnTo>
                <a:lnTo>
                  <a:pt x="21358" y="226"/>
                </a:lnTo>
                <a:lnTo>
                  <a:pt x="21405" y="290"/>
                </a:lnTo>
                <a:lnTo>
                  <a:pt x="21448" y="361"/>
                </a:lnTo>
                <a:lnTo>
                  <a:pt x="21487" y="439"/>
                </a:lnTo>
                <a:lnTo>
                  <a:pt x="21514" y="523"/>
                </a:lnTo>
                <a:lnTo>
                  <a:pt x="21545" y="600"/>
                </a:lnTo>
                <a:lnTo>
                  <a:pt x="21569" y="697"/>
                </a:lnTo>
                <a:lnTo>
                  <a:pt x="21584" y="781"/>
                </a:lnTo>
                <a:lnTo>
                  <a:pt x="21592" y="884"/>
                </a:lnTo>
                <a:lnTo>
                  <a:pt x="21600" y="981"/>
                </a:lnTo>
                <a:lnTo>
                  <a:pt x="21600" y="21600"/>
                </a:lnTo>
                <a:lnTo>
                  <a:pt x="0" y="21600"/>
                </a:lnTo>
                <a:lnTo>
                  <a:pt x="0" y="0"/>
                </a:lnTo>
                <a:close/>
              </a:path>
            </a:pathLst>
          </a:custGeom>
          <a:ln>
            <a:solidFill>
              <a:srgbClr val="004A99"/>
            </a:solidFill>
          </a:ln>
        </p:spPr>
        <p:txBody>
          <a:bodyPr lIns="45719" rIns="45719"/>
          <a:lstStyle/>
          <a:p>
            <a:pPr>
              <a:defRPr>
                <a:latin typeface="+mj-lt"/>
                <a:ea typeface="+mj-ea"/>
                <a:cs typeface="+mj-cs"/>
                <a:sym typeface="Times New Roman"/>
              </a:defRPr>
            </a:pPr>
            <a:endParaRPr/>
          </a:p>
        </p:txBody>
      </p:sp>
    </p:spTree>
    <p:extLst>
      <p:ext uri="{BB962C8B-B14F-4D97-AF65-F5344CB8AC3E}">
        <p14:creationId xmlns:p14="http://schemas.microsoft.com/office/powerpoint/2010/main" val="3075991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 id="2147483667" r:id="rId6"/>
    <p:sldLayoutId id="2147483668" r:id="rId7"/>
    <p:sldLayoutId id="2147483669" r:id="rId8"/>
  </p:sldLayoutIdLst>
  <p:hf hdr="0"/>
  <p:txStyles>
    <p:title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ohammad.Jamali@uni-rostock.d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rzblx10.uni-regensburg.de/dbinfo/detail.php?bib_id=ub_hro&amp;colors=&amp;ocolors=&amp;lett=fs&amp;tid=0&amp;titel_id=1007" TargetMode="External"/><Relationship Id="rId2" Type="http://schemas.openxmlformats.org/officeDocument/2006/relationships/hyperlink" Target="http://www.technische-normen.de/benamung.html" TargetMode="External"/><Relationship Id="rId1" Type="http://schemas.openxmlformats.org/officeDocument/2006/relationships/slideLayout" Target="../slideLayouts/slideLayout2.xml"/><Relationship Id="rId5" Type="http://schemas.openxmlformats.org/officeDocument/2006/relationships/hyperlink" Target="https://www.vde-verlag.de/normen/suchen.html" TargetMode="External"/><Relationship Id="rId4" Type="http://schemas.openxmlformats.org/officeDocument/2006/relationships/hyperlink" Target="https://www.din.de/d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D5950DA-9D57-476F-9A8E-91434EA595D5}" type="datetime1">
              <a:rPr lang="de-DE" smtClean="0"/>
              <a:t>28.03.2021</a:t>
            </a:fld>
            <a:endParaRPr lang="de-DE"/>
          </a:p>
        </p:txBody>
      </p:sp>
      <p:sp>
        <p:nvSpPr>
          <p:cNvPr id="5" name="Fußzeilenplatzhalter 4"/>
          <p:cNvSpPr>
            <a:spLocks noGrp="1"/>
          </p:cNvSpPr>
          <p:nvPr>
            <p:ph type="ftr" sz="quarter" idx="11"/>
          </p:nvPr>
        </p:nvSpPr>
        <p:spPr/>
        <p:txBody>
          <a:bodyPr/>
          <a:lstStyle/>
          <a:p>
            <a:r>
              <a:rPr lang="de-DE"/>
              <a:t>UNIVERSITÄT ROSTOCK | FAKULTÄT für INFORMATIK UND ELEKTROTECHNIK</a:t>
            </a:r>
          </a:p>
        </p:txBody>
      </p:sp>
      <p:sp>
        <p:nvSpPr>
          <p:cNvPr id="6" name="Foliennummernplatzhalter 5"/>
          <p:cNvSpPr>
            <a:spLocks noGrp="1"/>
          </p:cNvSpPr>
          <p:nvPr>
            <p:ph type="sldNum" sz="quarter" idx="12"/>
          </p:nvPr>
        </p:nvSpPr>
        <p:spPr/>
        <p:txBody>
          <a:bodyPr/>
          <a:lstStyle/>
          <a:p>
            <a:fld id="{57433293-0A8F-4FFE-A677-8AF6D6FBAE9B}" type="slidenum">
              <a:rPr lang="de-DE" smtClean="0"/>
              <a:t>1</a:t>
            </a:fld>
            <a:endParaRPr lang="de-DE"/>
          </a:p>
        </p:txBody>
      </p:sp>
      <p:sp>
        <p:nvSpPr>
          <p:cNvPr id="13" name="Titel 1"/>
          <p:cNvSpPr txBox="1">
            <a:spLocks/>
          </p:cNvSpPr>
          <p:nvPr/>
        </p:nvSpPr>
        <p:spPr>
          <a:xfrm>
            <a:off x="1343982" y="2067587"/>
            <a:ext cx="7001377" cy="59971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2400" b="1" kern="1200">
                <a:solidFill>
                  <a:srgbClr val="004A99"/>
                </a:solidFill>
                <a:latin typeface="+mj-lt"/>
                <a:ea typeface="+mj-ea"/>
                <a:cs typeface="+mj-cs"/>
              </a:defRPr>
            </a:lvl1pPr>
          </a:lstStyle>
          <a:p>
            <a:pPr>
              <a:lnSpc>
                <a:spcPct val="150000"/>
              </a:lnSpc>
            </a:pPr>
            <a:r>
              <a:rPr lang="de-DE" sz="2800" dirty="0"/>
              <a:t>DIN Normen Energieversorgung in Deutschland</a:t>
            </a:r>
          </a:p>
        </p:txBody>
      </p:sp>
      <p:sp>
        <p:nvSpPr>
          <p:cNvPr id="14" name="Untertitel 2"/>
          <p:cNvSpPr txBox="1">
            <a:spLocks/>
          </p:cNvSpPr>
          <p:nvPr/>
        </p:nvSpPr>
        <p:spPr>
          <a:xfrm>
            <a:off x="1351704" y="3718332"/>
            <a:ext cx="6985932" cy="244828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Clr>
                <a:srgbClr val="004A99"/>
              </a:buClr>
              <a:buSzPct val="100000"/>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4A99"/>
              </a:buClr>
              <a:buSzPct val="80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Clr>
                <a:srgbClr val="004A99"/>
              </a:buClr>
              <a:buFont typeface="Symbol" panose="05050102010706020507"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Clr>
                <a:srgbClr val="004A99"/>
              </a:buClr>
              <a:buSzPct val="80000"/>
              <a:buFont typeface="Symbol" panose="05050102010706020507" pitchFamily="18" charset="2"/>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Clr>
                <a:srgbClr val="004A99"/>
              </a:buClr>
              <a:buFont typeface="Calibri" panose="020F050202020403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de-DE" sz="1800" b="1" dirty="0"/>
              <a:t>Gutachter</a:t>
            </a:r>
            <a:r>
              <a:rPr lang="pl-PL" sz="1800" b="1" dirty="0"/>
              <a:t>: Prof.</a:t>
            </a:r>
            <a:r>
              <a:rPr lang="de-DE" sz="1800" b="1" dirty="0"/>
              <a:t> </a:t>
            </a:r>
            <a:r>
              <a:rPr lang="pl-PL" sz="1800" b="1" dirty="0"/>
              <a:t>Dr.-Ing. </a:t>
            </a:r>
            <a:r>
              <a:rPr lang="de-DE" sz="1800" b="1" dirty="0"/>
              <a:t>Harald </a:t>
            </a:r>
            <a:r>
              <a:rPr lang="de-DE" sz="1800" b="1" dirty="0" smtClean="0"/>
              <a:t>Weber und Prof. Dr.-Ing. Lijun Cai</a:t>
            </a:r>
            <a:r>
              <a:rPr lang="pl-PL" sz="1800" b="1" dirty="0"/>
              <a:t/>
            </a:r>
            <a:br>
              <a:rPr lang="pl-PL" sz="1800" b="1" dirty="0"/>
            </a:br>
            <a:endParaRPr lang="en-US" sz="1800" b="1" dirty="0" smtClean="0"/>
          </a:p>
          <a:p>
            <a:pPr>
              <a:lnSpc>
                <a:spcPct val="100000"/>
              </a:lnSpc>
            </a:pPr>
            <a:r>
              <a:rPr lang="de-DE" sz="1800" b="1" dirty="0"/>
              <a:t/>
            </a:r>
            <a:br>
              <a:rPr lang="de-DE" sz="1800" b="1" dirty="0"/>
            </a:br>
            <a:r>
              <a:rPr lang="de-DE" sz="1800" b="1" dirty="0"/>
              <a:t>Mohammad Reza Jamali</a:t>
            </a:r>
          </a:p>
          <a:p>
            <a:pPr>
              <a:lnSpc>
                <a:spcPct val="100000"/>
              </a:lnSpc>
            </a:pPr>
            <a:r>
              <a:rPr lang="de-DE" sz="1800" b="1" dirty="0" smtClean="0">
                <a:hlinkClick r:id="rId3"/>
              </a:rPr>
              <a:t>Mohammad.Jamali@uni-rostock.de</a:t>
            </a:r>
            <a:endParaRPr lang="de-DE" sz="1800" b="1" dirty="0" smtClean="0"/>
          </a:p>
          <a:p>
            <a:pPr>
              <a:lnSpc>
                <a:spcPct val="100000"/>
              </a:lnSpc>
            </a:pPr>
            <a:r>
              <a:rPr lang="de-DE" sz="1800" b="1" dirty="0" smtClean="0"/>
              <a:t>Matrikel-Nr</a:t>
            </a:r>
            <a:r>
              <a:rPr lang="de-DE" sz="1800" b="1" dirty="0"/>
              <a:t>.: 218100333</a:t>
            </a:r>
            <a:endParaRPr lang="de-DE" sz="1600" b="1" dirty="0"/>
          </a:p>
        </p:txBody>
      </p:sp>
      <p:sp>
        <p:nvSpPr>
          <p:cNvPr id="7" name="Titel 1"/>
          <p:cNvSpPr txBox="1">
            <a:spLocks/>
          </p:cNvSpPr>
          <p:nvPr/>
        </p:nvSpPr>
        <p:spPr>
          <a:xfrm>
            <a:off x="1359427" y="1201271"/>
            <a:ext cx="7001377" cy="51099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sz="2800" dirty="0"/>
              <a:t>Verteidigung </a:t>
            </a:r>
            <a:r>
              <a:rPr lang="de-DE" sz="2800" dirty="0" smtClean="0"/>
              <a:t>zum </a:t>
            </a:r>
            <a:r>
              <a:rPr lang="de-DE" sz="2800" dirty="0"/>
              <a:t>Thema:</a:t>
            </a:r>
          </a:p>
        </p:txBody>
      </p:sp>
      <p:sp>
        <p:nvSpPr>
          <p:cNvPr id="2" name="Rectangle 1"/>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8638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Inhalten</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10</a:t>
            </a:fld>
            <a:endParaRPr lang="de-DE"/>
          </a:p>
        </p:txBody>
      </p:sp>
      <p:pic>
        <p:nvPicPr>
          <p:cNvPr id="7" name="Picture 6"/>
          <p:cNvPicPr>
            <a:picLocks noChangeAspect="1"/>
          </p:cNvPicPr>
          <p:nvPr/>
        </p:nvPicPr>
        <p:blipFill>
          <a:blip r:embed="rId2"/>
          <a:stretch>
            <a:fillRect/>
          </a:stretch>
        </p:blipFill>
        <p:spPr>
          <a:xfrm>
            <a:off x="1544082" y="4785827"/>
            <a:ext cx="5855568" cy="340440"/>
          </a:xfrm>
          <a:prstGeom prst="rect">
            <a:avLst/>
          </a:prstGeom>
        </p:spPr>
      </p:pic>
      <p:pic>
        <p:nvPicPr>
          <p:cNvPr id="8" name="Picture 7"/>
          <p:cNvPicPr>
            <a:picLocks noChangeAspect="1"/>
          </p:cNvPicPr>
          <p:nvPr/>
        </p:nvPicPr>
        <p:blipFill>
          <a:blip r:embed="rId3"/>
          <a:stretch>
            <a:fillRect/>
          </a:stretch>
        </p:blipFill>
        <p:spPr>
          <a:xfrm>
            <a:off x="33734" y="5415663"/>
            <a:ext cx="8988316" cy="333326"/>
          </a:xfrm>
          <a:prstGeom prst="rect">
            <a:avLst/>
          </a:prstGeom>
        </p:spPr>
      </p:pic>
      <p:graphicFrame>
        <p:nvGraphicFramePr>
          <p:cNvPr id="9" name="Diagram 8"/>
          <p:cNvGraphicFramePr/>
          <p:nvPr>
            <p:extLst>
              <p:ext uri="{D42A27DB-BD31-4B8C-83A1-F6EECF244321}">
                <p14:modId xmlns:p14="http://schemas.microsoft.com/office/powerpoint/2010/main" val="1545227468"/>
              </p:ext>
            </p:extLst>
          </p:nvPr>
        </p:nvGraphicFramePr>
        <p:xfrm>
          <a:off x="1622040" y="1198145"/>
          <a:ext cx="6096000" cy="30375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p:cNvSpPr txBox="1"/>
          <p:nvPr/>
        </p:nvSpPr>
        <p:spPr>
          <a:xfrm>
            <a:off x="184350" y="4126970"/>
            <a:ext cx="1881990" cy="369332"/>
          </a:xfrm>
          <a:prstGeom prst="rect">
            <a:avLst/>
          </a:prstGeom>
          <a:noFill/>
        </p:spPr>
        <p:txBody>
          <a:bodyPr wrap="none" rtlCol="0">
            <a:spAutoFit/>
          </a:bodyPr>
          <a:lstStyle/>
          <a:p>
            <a:r>
              <a:rPr lang="de-DE" dirty="0" smtClean="0"/>
              <a:t>Die Normen-Liste:</a:t>
            </a:r>
            <a:endParaRPr lang="en-US" dirty="0"/>
          </a:p>
        </p:txBody>
      </p:sp>
      <p:sp>
        <p:nvSpPr>
          <p:cNvPr id="11" name="Rectangle 10"/>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264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5317498"/>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11</a:t>
            </a:fld>
            <a:endParaRPr lang="de-DE"/>
          </a:p>
        </p:txBody>
      </p:sp>
      <p:pic>
        <p:nvPicPr>
          <p:cNvPr id="13" name="Picture 12"/>
          <p:cNvPicPr>
            <a:picLocks noChangeAspect="1"/>
          </p:cNvPicPr>
          <p:nvPr/>
        </p:nvPicPr>
        <p:blipFill rotWithShape="1">
          <a:blip r:embed="rId2"/>
          <a:srcRect t="-3721" r="60000"/>
          <a:stretch/>
        </p:blipFill>
        <p:spPr>
          <a:xfrm>
            <a:off x="989254" y="4223466"/>
            <a:ext cx="7165492" cy="92429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4" name="Picture 13"/>
          <p:cNvPicPr>
            <a:picLocks noChangeAspect="1"/>
          </p:cNvPicPr>
          <p:nvPr/>
        </p:nvPicPr>
        <p:blipFill rotWithShape="1">
          <a:blip r:embed="rId2"/>
          <a:srcRect l="39943" b="-19062"/>
          <a:stretch/>
        </p:blipFill>
        <p:spPr>
          <a:xfrm>
            <a:off x="116432" y="5516646"/>
            <a:ext cx="8788826" cy="94721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Rectangle 15"/>
          <p:cNvSpPr/>
          <p:nvPr/>
        </p:nvSpPr>
        <p:spPr>
          <a:xfrm>
            <a:off x="1385253" y="2039682"/>
            <a:ext cx="1218382"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t>Gruppe Nr</a:t>
            </a:r>
            <a:endParaRPr lang="en-US" dirty="0"/>
          </a:p>
        </p:txBody>
      </p:sp>
      <p:sp>
        <p:nvSpPr>
          <p:cNvPr id="17" name="Rectangle 16"/>
          <p:cNvSpPr/>
          <p:nvPr/>
        </p:nvSpPr>
        <p:spPr>
          <a:xfrm>
            <a:off x="2831165" y="2049949"/>
            <a:ext cx="1005546"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t>Gruppe</a:t>
            </a:r>
            <a:endParaRPr lang="en-US" dirty="0"/>
          </a:p>
        </p:txBody>
      </p:sp>
      <p:sp>
        <p:nvSpPr>
          <p:cNvPr id="18" name="Rectangle 17"/>
          <p:cNvSpPr/>
          <p:nvPr/>
        </p:nvSpPr>
        <p:spPr>
          <a:xfrm>
            <a:off x="4026137" y="2024794"/>
            <a:ext cx="1431378"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t>Tittel</a:t>
            </a:r>
            <a:endParaRPr lang="en-US" dirty="0"/>
          </a:p>
        </p:txBody>
      </p:sp>
      <p:sp>
        <p:nvSpPr>
          <p:cNvPr id="19" name="Rectangle 18"/>
          <p:cNvSpPr/>
          <p:nvPr/>
        </p:nvSpPr>
        <p:spPr>
          <a:xfrm>
            <a:off x="5646941" y="2046293"/>
            <a:ext cx="1833762"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t>Normennummer</a:t>
            </a:r>
            <a:endParaRPr lang="en-US" dirty="0"/>
          </a:p>
        </p:txBody>
      </p:sp>
      <p:sp>
        <p:nvSpPr>
          <p:cNvPr id="20" name="Rectangle 19"/>
          <p:cNvSpPr/>
          <p:nvPr/>
        </p:nvSpPr>
        <p:spPr>
          <a:xfrm>
            <a:off x="1343251" y="3093604"/>
            <a:ext cx="1833762"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smtClean="0"/>
              <a:t>Zweck</a:t>
            </a:r>
            <a:endParaRPr lang="en-US" dirty="0"/>
          </a:p>
        </p:txBody>
      </p:sp>
      <p:sp>
        <p:nvSpPr>
          <p:cNvPr id="21" name="Rectangle 20"/>
          <p:cNvSpPr/>
          <p:nvPr/>
        </p:nvSpPr>
        <p:spPr>
          <a:xfrm>
            <a:off x="3419145" y="3096250"/>
            <a:ext cx="2101808"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a:t>Abstrakt + Ankündigungstext</a:t>
            </a:r>
            <a:endParaRPr lang="en-US" dirty="0"/>
          </a:p>
        </p:txBody>
      </p:sp>
      <p:sp>
        <p:nvSpPr>
          <p:cNvPr id="22" name="Rectangle 21"/>
          <p:cNvSpPr/>
          <p:nvPr/>
        </p:nvSpPr>
        <p:spPr>
          <a:xfrm>
            <a:off x="5678581" y="3093605"/>
            <a:ext cx="1802122" cy="6209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dirty="0"/>
              <a:t>Ausgabedatum</a:t>
            </a:r>
            <a:endParaRPr lang="en-US" dirty="0"/>
          </a:p>
        </p:txBody>
      </p:sp>
      <p:sp>
        <p:nvSpPr>
          <p:cNvPr id="23" name="Rectangle 22"/>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51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par>
                                <p:cTn id="8" presetID="14"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5317498"/>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12</a:t>
            </a:fld>
            <a:endParaRPr lang="de-DE"/>
          </a:p>
        </p:txBody>
      </p:sp>
      <p:sp>
        <p:nvSpPr>
          <p:cNvPr id="16" name="Rectangle 15"/>
          <p:cNvSpPr/>
          <p:nvPr/>
        </p:nvSpPr>
        <p:spPr>
          <a:xfrm>
            <a:off x="31530" y="1790614"/>
            <a:ext cx="966950"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pic>
        <p:nvPicPr>
          <p:cNvPr id="7" name="Picture 6"/>
          <p:cNvPicPr>
            <a:picLocks noChangeAspect="1"/>
          </p:cNvPicPr>
          <p:nvPr/>
        </p:nvPicPr>
        <p:blipFill>
          <a:blip r:embed="rId2"/>
          <a:stretch>
            <a:fillRect/>
          </a:stretch>
        </p:blipFill>
        <p:spPr>
          <a:xfrm>
            <a:off x="1042125" y="3018572"/>
            <a:ext cx="7902180" cy="3451097"/>
          </a:xfrm>
          <a:prstGeom prst="rect">
            <a:avLst/>
          </a:prstGeom>
        </p:spPr>
      </p:pic>
      <p:sp>
        <p:nvSpPr>
          <p:cNvPr id="10" name="Pentagon 9"/>
          <p:cNvSpPr/>
          <p:nvPr/>
        </p:nvSpPr>
        <p:spPr>
          <a:xfrm>
            <a:off x="33636" y="2444421"/>
            <a:ext cx="1133014"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a:t>Gruppe Nr</a:t>
            </a:r>
            <a:endParaRPr lang="en-US" dirty="0"/>
          </a:p>
        </p:txBody>
      </p:sp>
      <p:sp>
        <p:nvSpPr>
          <p:cNvPr id="23" name="Rectangle 22"/>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38347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13</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6" y="2444421"/>
            <a:ext cx="1133014"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smtClean="0"/>
              <a:t>Gruppe</a:t>
            </a:r>
            <a:endParaRPr lang="en-US" dirty="0"/>
          </a:p>
        </p:txBody>
      </p:sp>
      <p:sp>
        <p:nvSpPr>
          <p:cNvPr id="8" name="TextBox 7"/>
          <p:cNvSpPr txBox="1"/>
          <p:nvPr/>
        </p:nvSpPr>
        <p:spPr>
          <a:xfrm>
            <a:off x="2172558" y="3126275"/>
            <a:ext cx="1680012" cy="369332"/>
          </a:xfrm>
          <a:prstGeom prst="rect">
            <a:avLst/>
          </a:prstGeom>
          <a:noFill/>
        </p:spPr>
        <p:txBody>
          <a:bodyPr wrap="none" rtlCol="0">
            <a:spAutoFit/>
          </a:bodyPr>
          <a:lstStyle/>
          <a:p>
            <a:r>
              <a:rPr lang="en-US" dirty="0" err="1" smtClean="0"/>
              <a:t>Energieanlagen</a:t>
            </a:r>
            <a:endParaRPr lang="en-US" dirty="0"/>
          </a:p>
        </p:txBody>
      </p:sp>
      <p:sp>
        <p:nvSpPr>
          <p:cNvPr id="9" name="TextBox 8"/>
          <p:cNvSpPr txBox="1"/>
          <p:nvPr/>
        </p:nvSpPr>
        <p:spPr>
          <a:xfrm>
            <a:off x="2174286" y="3598875"/>
            <a:ext cx="2603119" cy="369332"/>
          </a:xfrm>
          <a:prstGeom prst="rect">
            <a:avLst/>
          </a:prstGeom>
          <a:noFill/>
        </p:spPr>
        <p:txBody>
          <a:bodyPr wrap="square" rtlCol="0">
            <a:spAutoFit/>
          </a:bodyPr>
          <a:lstStyle/>
          <a:p>
            <a:r>
              <a:rPr lang="en-US" dirty="0" err="1"/>
              <a:t>Allgemeine</a:t>
            </a:r>
            <a:r>
              <a:rPr lang="en-US" dirty="0"/>
              <a:t> </a:t>
            </a:r>
            <a:r>
              <a:rPr lang="en-US" dirty="0" err="1" smtClean="0"/>
              <a:t>Grundsätze</a:t>
            </a:r>
            <a:endParaRPr lang="en-US" dirty="0"/>
          </a:p>
        </p:txBody>
      </p:sp>
      <p:sp>
        <p:nvSpPr>
          <p:cNvPr id="11" name="TextBox 10"/>
          <p:cNvSpPr txBox="1"/>
          <p:nvPr/>
        </p:nvSpPr>
        <p:spPr>
          <a:xfrm>
            <a:off x="2172558" y="4066909"/>
            <a:ext cx="3391394" cy="369332"/>
          </a:xfrm>
          <a:prstGeom prst="rect">
            <a:avLst/>
          </a:prstGeom>
          <a:noFill/>
        </p:spPr>
        <p:txBody>
          <a:bodyPr wrap="square" rtlCol="0">
            <a:spAutoFit/>
          </a:bodyPr>
          <a:lstStyle/>
          <a:p>
            <a:r>
              <a:rPr lang="en-US" dirty="0" err="1"/>
              <a:t>Messen</a:t>
            </a:r>
            <a:r>
              <a:rPr lang="en-US" dirty="0"/>
              <a:t>, </a:t>
            </a:r>
            <a:r>
              <a:rPr lang="en-US" dirty="0" err="1" smtClean="0"/>
              <a:t>Steuern</a:t>
            </a:r>
            <a:r>
              <a:rPr lang="en-US" dirty="0"/>
              <a:t>, </a:t>
            </a:r>
            <a:r>
              <a:rPr lang="en-US" dirty="0" err="1" smtClean="0"/>
              <a:t>Prüfen</a:t>
            </a:r>
            <a:endParaRPr lang="en-US" dirty="0"/>
          </a:p>
        </p:txBody>
      </p:sp>
      <p:sp>
        <p:nvSpPr>
          <p:cNvPr id="12" name="TextBox 11"/>
          <p:cNvSpPr txBox="1"/>
          <p:nvPr/>
        </p:nvSpPr>
        <p:spPr>
          <a:xfrm>
            <a:off x="2214866" y="4601749"/>
            <a:ext cx="1379673" cy="369332"/>
          </a:xfrm>
          <a:prstGeom prst="rect">
            <a:avLst/>
          </a:prstGeom>
          <a:noFill/>
        </p:spPr>
        <p:txBody>
          <a:bodyPr wrap="none" rtlCol="0">
            <a:spAutoFit/>
          </a:bodyPr>
          <a:lstStyle/>
          <a:p>
            <a:r>
              <a:rPr lang="en-US" dirty="0" err="1"/>
              <a:t>Energieleiter</a:t>
            </a:r>
            <a:endParaRPr lang="en-US" dirty="0"/>
          </a:p>
        </p:txBody>
      </p:sp>
      <p:sp>
        <p:nvSpPr>
          <p:cNvPr id="13" name="TextBox 12"/>
          <p:cNvSpPr txBox="1"/>
          <p:nvPr/>
        </p:nvSpPr>
        <p:spPr>
          <a:xfrm>
            <a:off x="1341452" y="268796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2241143" y="5100987"/>
            <a:ext cx="845103" cy="369332"/>
          </a:xfrm>
          <a:prstGeom prst="rect">
            <a:avLst/>
          </a:prstGeom>
          <a:noFill/>
        </p:spPr>
        <p:txBody>
          <a:bodyPr wrap="none" rtlCol="0">
            <a:spAutoFit/>
          </a:bodyPr>
          <a:lstStyle/>
          <a:p>
            <a:r>
              <a:rPr lang="en-US" dirty="0" smtClean="0"/>
              <a:t>Und ….</a:t>
            </a:r>
            <a:endParaRPr lang="en-US" dirty="0"/>
          </a:p>
        </p:txBody>
      </p:sp>
      <p:sp>
        <p:nvSpPr>
          <p:cNvPr id="24" name="Rectangle 23"/>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5984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14</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6" y="2444421"/>
            <a:ext cx="1133014"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b="1" dirty="0"/>
              <a:t>Tittel</a:t>
            </a:r>
            <a:endParaRPr lang="en-US" dirty="0"/>
          </a:p>
        </p:txBody>
      </p:sp>
      <p:sp>
        <p:nvSpPr>
          <p:cNvPr id="8" name="TextBox 7"/>
          <p:cNvSpPr txBox="1"/>
          <p:nvPr/>
        </p:nvSpPr>
        <p:spPr>
          <a:xfrm>
            <a:off x="2172558" y="3126275"/>
            <a:ext cx="4876400" cy="646331"/>
          </a:xfrm>
          <a:prstGeom prst="rect">
            <a:avLst/>
          </a:prstGeom>
          <a:noFill/>
        </p:spPr>
        <p:txBody>
          <a:bodyPr wrap="none" rtlCol="0">
            <a:spAutoFit/>
          </a:bodyPr>
          <a:lstStyle/>
          <a:p>
            <a:r>
              <a:rPr lang="de-DE" dirty="0"/>
              <a:t>Veranstaltungstechnik </a:t>
            </a:r>
            <a:r>
              <a:rPr lang="de-DE" dirty="0" smtClean="0"/>
              <a:t>– Energieversorgung </a:t>
            </a:r>
            <a:r>
              <a:rPr lang="de-DE" dirty="0"/>
              <a:t>in der </a:t>
            </a:r>
            <a:endParaRPr lang="de-DE" dirty="0" smtClean="0"/>
          </a:p>
          <a:p>
            <a:r>
              <a:rPr lang="de-DE" dirty="0" smtClean="0"/>
              <a:t>Veranstaltungs- </a:t>
            </a:r>
            <a:r>
              <a:rPr lang="de-DE" dirty="0"/>
              <a:t>und Produktionstechnik</a:t>
            </a:r>
            <a:endParaRPr lang="en-US" dirty="0"/>
          </a:p>
        </p:txBody>
      </p:sp>
      <p:sp>
        <p:nvSpPr>
          <p:cNvPr id="11" name="TextBox 10"/>
          <p:cNvSpPr txBox="1"/>
          <p:nvPr/>
        </p:nvSpPr>
        <p:spPr>
          <a:xfrm>
            <a:off x="2172557" y="4066909"/>
            <a:ext cx="4249263" cy="369332"/>
          </a:xfrm>
          <a:prstGeom prst="rect">
            <a:avLst/>
          </a:prstGeom>
          <a:noFill/>
        </p:spPr>
        <p:txBody>
          <a:bodyPr wrap="square" rtlCol="0">
            <a:spAutoFit/>
          </a:bodyPr>
          <a:lstStyle/>
          <a:p>
            <a:r>
              <a:rPr lang="en-US" dirty="0" err="1"/>
              <a:t>Errichten</a:t>
            </a:r>
            <a:r>
              <a:rPr lang="en-US" dirty="0"/>
              <a:t> </a:t>
            </a:r>
            <a:r>
              <a:rPr lang="en-US" dirty="0" smtClean="0"/>
              <a:t>von </a:t>
            </a:r>
            <a:r>
              <a:rPr lang="en-US" dirty="0" err="1" smtClean="0"/>
              <a:t>Niederspannungsanlagen</a:t>
            </a:r>
            <a:endParaRPr lang="en-US" dirty="0"/>
          </a:p>
        </p:txBody>
      </p:sp>
      <p:sp>
        <p:nvSpPr>
          <p:cNvPr id="13" name="TextBox 12"/>
          <p:cNvSpPr txBox="1"/>
          <p:nvPr/>
        </p:nvSpPr>
        <p:spPr>
          <a:xfrm>
            <a:off x="1341452" y="268796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2172557" y="4730544"/>
            <a:ext cx="845103" cy="369332"/>
          </a:xfrm>
          <a:prstGeom prst="rect">
            <a:avLst/>
          </a:prstGeom>
          <a:noFill/>
        </p:spPr>
        <p:txBody>
          <a:bodyPr wrap="none" rtlCol="0">
            <a:spAutoFit/>
          </a:bodyPr>
          <a:lstStyle/>
          <a:p>
            <a:r>
              <a:rPr lang="en-US" dirty="0" smtClean="0"/>
              <a:t>Und ….</a:t>
            </a:r>
            <a:endParaRPr lang="en-US" dirty="0"/>
          </a:p>
        </p:txBody>
      </p:sp>
    </p:spTree>
    <p:extLst>
      <p:ext uri="{BB962C8B-B14F-4D97-AF65-F5344CB8AC3E}">
        <p14:creationId xmlns:p14="http://schemas.microsoft.com/office/powerpoint/2010/main" val="290812155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15</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5" y="2444421"/>
            <a:ext cx="2138921"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b="1" dirty="0"/>
              <a:t>Normennummer</a:t>
            </a:r>
            <a:endParaRPr lang="en-US" dirty="0"/>
          </a:p>
        </p:txBody>
      </p:sp>
      <p:sp>
        <p:nvSpPr>
          <p:cNvPr id="8" name="TextBox 7"/>
          <p:cNvSpPr txBox="1"/>
          <p:nvPr/>
        </p:nvSpPr>
        <p:spPr>
          <a:xfrm>
            <a:off x="3142039" y="3196358"/>
            <a:ext cx="1968809" cy="646331"/>
          </a:xfrm>
          <a:prstGeom prst="rect">
            <a:avLst/>
          </a:prstGeom>
          <a:noFill/>
        </p:spPr>
        <p:txBody>
          <a:bodyPr wrap="none" rtlCol="0">
            <a:spAutoFit/>
          </a:bodyPr>
          <a:lstStyle/>
          <a:p>
            <a:r>
              <a:rPr lang="da-DK" dirty="0"/>
              <a:t>DIN VDE 0100-520 </a:t>
            </a:r>
            <a:endParaRPr lang="da-DK" dirty="0" smtClean="0"/>
          </a:p>
          <a:p>
            <a:r>
              <a:rPr lang="da-DK" dirty="0" smtClean="0"/>
              <a:t>VDE </a:t>
            </a:r>
            <a:r>
              <a:rPr lang="da-DK" dirty="0"/>
              <a:t>0100-520</a:t>
            </a:r>
            <a:endParaRPr lang="en-US" dirty="0"/>
          </a:p>
        </p:txBody>
      </p:sp>
      <p:sp>
        <p:nvSpPr>
          <p:cNvPr id="11" name="TextBox 10"/>
          <p:cNvSpPr txBox="1"/>
          <p:nvPr/>
        </p:nvSpPr>
        <p:spPr>
          <a:xfrm>
            <a:off x="3154455" y="4009194"/>
            <a:ext cx="4249263" cy="646331"/>
          </a:xfrm>
          <a:prstGeom prst="rect">
            <a:avLst/>
          </a:prstGeom>
          <a:noFill/>
        </p:spPr>
        <p:txBody>
          <a:bodyPr wrap="square" rtlCol="0">
            <a:spAutoFit/>
          </a:bodyPr>
          <a:lstStyle/>
          <a:p>
            <a:r>
              <a:rPr lang="en-US" dirty="0"/>
              <a:t>DIN EN </a:t>
            </a:r>
            <a:r>
              <a:rPr lang="en-US" dirty="0" smtClean="0"/>
              <a:t>61000-3-3</a:t>
            </a:r>
          </a:p>
          <a:p>
            <a:r>
              <a:rPr lang="en-US" dirty="0" smtClean="0"/>
              <a:t>VDE </a:t>
            </a:r>
            <a:r>
              <a:rPr lang="en-US" dirty="0"/>
              <a:t>0838-3</a:t>
            </a:r>
          </a:p>
        </p:txBody>
      </p:sp>
      <p:sp>
        <p:nvSpPr>
          <p:cNvPr id="13" name="TextBox 12"/>
          <p:cNvSpPr txBox="1"/>
          <p:nvPr/>
        </p:nvSpPr>
        <p:spPr>
          <a:xfrm>
            <a:off x="2318917" y="268796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3192062" y="4856664"/>
            <a:ext cx="845103" cy="369332"/>
          </a:xfrm>
          <a:prstGeom prst="rect">
            <a:avLst/>
          </a:prstGeom>
          <a:noFill/>
        </p:spPr>
        <p:txBody>
          <a:bodyPr wrap="none" rtlCol="0">
            <a:spAutoFit/>
          </a:bodyPr>
          <a:lstStyle/>
          <a:p>
            <a:r>
              <a:rPr lang="en-US" dirty="0" smtClean="0"/>
              <a:t>Und ….</a:t>
            </a:r>
            <a:endParaRPr lang="en-US" dirty="0"/>
          </a:p>
        </p:txBody>
      </p:sp>
      <p:sp>
        <p:nvSpPr>
          <p:cNvPr id="24" name="Rectangle 23"/>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001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16</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5" y="2444421"/>
            <a:ext cx="1301179"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b="1" dirty="0"/>
              <a:t>Zweck</a:t>
            </a:r>
            <a:endParaRPr lang="en-US" dirty="0"/>
          </a:p>
        </p:txBody>
      </p:sp>
      <p:sp>
        <p:nvSpPr>
          <p:cNvPr id="8" name="TextBox 7"/>
          <p:cNvSpPr txBox="1"/>
          <p:nvPr/>
        </p:nvSpPr>
        <p:spPr>
          <a:xfrm>
            <a:off x="2238145" y="3196358"/>
            <a:ext cx="4873706" cy="646331"/>
          </a:xfrm>
          <a:prstGeom prst="rect">
            <a:avLst/>
          </a:prstGeom>
          <a:noFill/>
        </p:spPr>
        <p:txBody>
          <a:bodyPr wrap="none" rtlCol="0">
            <a:spAutoFit/>
          </a:bodyPr>
          <a:lstStyle/>
          <a:p>
            <a:r>
              <a:rPr lang="de-DE" dirty="0"/>
              <a:t>Grenzwerte – Begrenzung von </a:t>
            </a:r>
          </a:p>
          <a:p>
            <a:r>
              <a:rPr lang="de-DE" dirty="0"/>
              <a:t>Spannungsänderungen, Spannungsschwankungen</a:t>
            </a:r>
            <a:endParaRPr lang="en-US" dirty="0"/>
          </a:p>
        </p:txBody>
      </p:sp>
      <p:sp>
        <p:nvSpPr>
          <p:cNvPr id="11" name="TextBox 10"/>
          <p:cNvSpPr txBox="1"/>
          <p:nvPr/>
        </p:nvSpPr>
        <p:spPr>
          <a:xfrm>
            <a:off x="2238145" y="4086414"/>
            <a:ext cx="4249263" cy="369332"/>
          </a:xfrm>
          <a:prstGeom prst="rect">
            <a:avLst/>
          </a:prstGeom>
          <a:noFill/>
        </p:spPr>
        <p:txBody>
          <a:bodyPr wrap="square" rtlCol="0">
            <a:spAutoFit/>
          </a:bodyPr>
          <a:lstStyle/>
          <a:p>
            <a:r>
              <a:rPr lang="en-US" dirty="0" err="1"/>
              <a:t>Schutzmaßnahmen</a:t>
            </a:r>
            <a:r>
              <a:rPr lang="en-US" dirty="0"/>
              <a:t> – </a:t>
            </a:r>
            <a:r>
              <a:rPr lang="en-US" dirty="0" err="1"/>
              <a:t>Trennen</a:t>
            </a:r>
            <a:r>
              <a:rPr lang="en-US" dirty="0"/>
              <a:t> und </a:t>
            </a:r>
            <a:r>
              <a:rPr lang="en-US" dirty="0" err="1"/>
              <a:t>Schalten</a:t>
            </a:r>
            <a:endParaRPr lang="en-US" dirty="0"/>
          </a:p>
        </p:txBody>
      </p:sp>
      <p:sp>
        <p:nvSpPr>
          <p:cNvPr id="13" name="TextBox 12"/>
          <p:cNvSpPr txBox="1"/>
          <p:nvPr/>
        </p:nvSpPr>
        <p:spPr>
          <a:xfrm>
            <a:off x="1415023" y="268796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2288168" y="4856664"/>
            <a:ext cx="845103" cy="369332"/>
          </a:xfrm>
          <a:prstGeom prst="rect">
            <a:avLst/>
          </a:prstGeom>
          <a:noFill/>
        </p:spPr>
        <p:txBody>
          <a:bodyPr wrap="none" rtlCol="0">
            <a:spAutoFit/>
          </a:bodyPr>
          <a:lstStyle/>
          <a:p>
            <a:r>
              <a:rPr lang="en-US" dirty="0" smtClean="0"/>
              <a:t>Und ….</a:t>
            </a:r>
            <a:endParaRPr lang="en-US" dirty="0"/>
          </a:p>
        </p:txBody>
      </p:sp>
      <p:sp>
        <p:nvSpPr>
          <p:cNvPr id="24" name="Rectangle 23"/>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7280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17</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5" y="2444421"/>
            <a:ext cx="2373234"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b="1" dirty="0"/>
              <a:t>Abstrakt + </a:t>
            </a:r>
            <a:r>
              <a:rPr lang="de-DE" b="1" dirty="0" smtClean="0"/>
              <a:t>Ankündigungstext</a:t>
            </a:r>
            <a:endParaRPr lang="en-US" b="1" dirty="0"/>
          </a:p>
        </p:txBody>
      </p:sp>
      <p:sp>
        <p:nvSpPr>
          <p:cNvPr id="8" name="TextBox 7"/>
          <p:cNvSpPr txBox="1"/>
          <p:nvPr/>
        </p:nvSpPr>
        <p:spPr>
          <a:xfrm>
            <a:off x="2525053" y="3247200"/>
            <a:ext cx="6322244" cy="923330"/>
          </a:xfrm>
          <a:prstGeom prst="rect">
            <a:avLst/>
          </a:prstGeom>
          <a:noFill/>
        </p:spPr>
        <p:txBody>
          <a:bodyPr wrap="none" rtlCol="0">
            <a:spAutoFit/>
          </a:bodyPr>
          <a:lstStyle/>
          <a:p>
            <a:r>
              <a:rPr lang="de-DE" dirty="0"/>
              <a:t>Normspannungen für Wechselstromversorgung und </a:t>
            </a:r>
          </a:p>
          <a:p>
            <a:r>
              <a:rPr lang="de-DE" dirty="0"/>
              <a:t>Wechselstrom-Betriebsmittel (vorgeschlagene horizontale Norm) </a:t>
            </a:r>
          </a:p>
          <a:p>
            <a:r>
              <a:rPr lang="de-DE" dirty="0"/>
              <a:t>sind das Thema </a:t>
            </a:r>
            <a:r>
              <a:rPr lang="de-DE" dirty="0" smtClean="0"/>
              <a:t>....</a:t>
            </a:r>
            <a:endParaRPr lang="en-US" dirty="0"/>
          </a:p>
        </p:txBody>
      </p:sp>
      <p:sp>
        <p:nvSpPr>
          <p:cNvPr id="11" name="TextBox 10"/>
          <p:cNvSpPr txBox="1"/>
          <p:nvPr/>
        </p:nvSpPr>
        <p:spPr>
          <a:xfrm>
            <a:off x="2512499" y="4402469"/>
            <a:ext cx="6145981" cy="923330"/>
          </a:xfrm>
          <a:prstGeom prst="rect">
            <a:avLst/>
          </a:prstGeom>
          <a:noFill/>
        </p:spPr>
        <p:txBody>
          <a:bodyPr wrap="square" rtlCol="0">
            <a:spAutoFit/>
          </a:bodyPr>
          <a:lstStyle/>
          <a:p>
            <a:r>
              <a:rPr lang="de-DE" dirty="0"/>
              <a:t>Fachkundig gelegte Schutzrohre und Kabel</a:t>
            </a:r>
          </a:p>
          <a:p>
            <a:r>
              <a:rPr lang="de-DE" dirty="0"/>
              <a:t> sind Voraussetzung für einen zuverlässigen</a:t>
            </a:r>
          </a:p>
          <a:p>
            <a:r>
              <a:rPr lang="de-DE" dirty="0"/>
              <a:t> und kostengünstigen Betrieb von </a:t>
            </a:r>
            <a:r>
              <a:rPr lang="de-DE" dirty="0" smtClean="0"/>
              <a:t>Stromnetzen ....</a:t>
            </a:r>
            <a:endParaRPr lang="en-US" dirty="0"/>
          </a:p>
        </p:txBody>
      </p:sp>
      <p:sp>
        <p:nvSpPr>
          <p:cNvPr id="13" name="TextBox 12"/>
          <p:cNvSpPr txBox="1"/>
          <p:nvPr/>
        </p:nvSpPr>
        <p:spPr>
          <a:xfrm>
            <a:off x="2455543" y="268796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2525271" y="5728718"/>
            <a:ext cx="845103" cy="369332"/>
          </a:xfrm>
          <a:prstGeom prst="rect">
            <a:avLst/>
          </a:prstGeom>
          <a:noFill/>
        </p:spPr>
        <p:txBody>
          <a:bodyPr wrap="none" rtlCol="0">
            <a:spAutoFit/>
          </a:bodyPr>
          <a:lstStyle/>
          <a:p>
            <a:r>
              <a:rPr lang="en-US" dirty="0" smtClean="0"/>
              <a:t>Und ….</a:t>
            </a:r>
            <a:endParaRPr lang="en-US" dirty="0"/>
          </a:p>
        </p:txBody>
      </p:sp>
      <p:sp>
        <p:nvSpPr>
          <p:cNvPr id="24" name="Rectangle 23"/>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0775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a:xfrm>
            <a:off x="628650" y="1240556"/>
            <a:ext cx="7886700" cy="1292437"/>
          </a:xfrm>
        </p:spPr>
        <p:txBody>
          <a:bodyPr/>
          <a:lstStyle/>
          <a:p>
            <a:r>
              <a:rPr lang="de-DE" dirty="0"/>
              <a:t>W</a:t>
            </a:r>
            <a:r>
              <a:rPr lang="de-DE" dirty="0" smtClean="0"/>
              <a:t>ie ist eine Norm in der Liste charakterisiert?</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18</a:t>
            </a:fld>
            <a:endParaRPr lang="de-DE"/>
          </a:p>
        </p:txBody>
      </p:sp>
      <p:sp>
        <p:nvSpPr>
          <p:cNvPr id="16" name="Rectangle 15"/>
          <p:cNvSpPr/>
          <p:nvPr/>
        </p:nvSpPr>
        <p:spPr>
          <a:xfrm>
            <a:off x="31530" y="1790614"/>
            <a:ext cx="966950"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 Nr.</a:t>
            </a:r>
            <a:endParaRPr lang="en-US" sz="1600" b="1" dirty="0"/>
          </a:p>
        </p:txBody>
      </p:sp>
      <p:sp>
        <p:nvSpPr>
          <p:cNvPr id="17" name="Rectangle 16"/>
          <p:cNvSpPr/>
          <p:nvPr/>
        </p:nvSpPr>
        <p:spPr>
          <a:xfrm>
            <a:off x="1033892" y="1790614"/>
            <a:ext cx="872403"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Gruppe</a:t>
            </a:r>
            <a:endParaRPr lang="en-US" sz="1600" b="1" dirty="0"/>
          </a:p>
        </p:txBody>
      </p:sp>
      <p:sp>
        <p:nvSpPr>
          <p:cNvPr id="18" name="Rectangle 17"/>
          <p:cNvSpPr/>
          <p:nvPr/>
        </p:nvSpPr>
        <p:spPr>
          <a:xfrm>
            <a:off x="1932242" y="1790614"/>
            <a:ext cx="968614"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Tittel</a:t>
            </a:r>
            <a:endParaRPr lang="en-US" sz="1600" b="1" dirty="0"/>
          </a:p>
        </p:txBody>
      </p:sp>
      <p:sp>
        <p:nvSpPr>
          <p:cNvPr id="19" name="Rectangle 18"/>
          <p:cNvSpPr/>
          <p:nvPr/>
        </p:nvSpPr>
        <p:spPr>
          <a:xfrm>
            <a:off x="2947823" y="1790614"/>
            <a:ext cx="1666217"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Normennummer</a:t>
            </a:r>
            <a:endParaRPr lang="en-US" sz="1600" b="1" dirty="0"/>
          </a:p>
        </p:txBody>
      </p:sp>
      <p:sp>
        <p:nvSpPr>
          <p:cNvPr id="20" name="Rectangle 19"/>
          <p:cNvSpPr/>
          <p:nvPr/>
        </p:nvSpPr>
        <p:spPr>
          <a:xfrm>
            <a:off x="4649685" y="1790614"/>
            <a:ext cx="935805"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smtClean="0"/>
              <a:t>Zweck</a:t>
            </a:r>
            <a:endParaRPr lang="en-US" sz="1600" b="1" dirty="0"/>
          </a:p>
        </p:txBody>
      </p:sp>
      <p:sp>
        <p:nvSpPr>
          <p:cNvPr id="21" name="Rectangle 20"/>
          <p:cNvSpPr/>
          <p:nvPr/>
        </p:nvSpPr>
        <p:spPr>
          <a:xfrm>
            <a:off x="5611164" y="1790614"/>
            <a:ext cx="1875181" cy="54864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de-DE" sz="1600" b="1" dirty="0"/>
              <a:t>Abstrakt + Ankündigungstext</a:t>
            </a:r>
            <a:endParaRPr lang="en-US" sz="1600" b="1" dirty="0"/>
          </a:p>
        </p:txBody>
      </p:sp>
      <p:sp>
        <p:nvSpPr>
          <p:cNvPr id="22" name="Rectangle 21"/>
          <p:cNvSpPr/>
          <p:nvPr/>
        </p:nvSpPr>
        <p:spPr>
          <a:xfrm>
            <a:off x="7517961" y="1790614"/>
            <a:ext cx="1457874" cy="54864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600" b="1" dirty="0"/>
              <a:t>Ausgabedatum</a:t>
            </a:r>
            <a:endParaRPr lang="en-US" sz="1600" b="1" dirty="0"/>
          </a:p>
        </p:txBody>
      </p:sp>
      <p:sp>
        <p:nvSpPr>
          <p:cNvPr id="10" name="Pentagon 9"/>
          <p:cNvSpPr/>
          <p:nvPr/>
        </p:nvSpPr>
        <p:spPr>
          <a:xfrm>
            <a:off x="33635" y="2444421"/>
            <a:ext cx="1961423" cy="805702"/>
          </a:xfrm>
          <a:prstGeom prst="homePlat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de-DE" b="1" dirty="0"/>
              <a:t>Ausgabedatum</a:t>
            </a:r>
            <a:endParaRPr lang="en-US" b="1" dirty="0"/>
          </a:p>
        </p:txBody>
      </p:sp>
      <p:sp>
        <p:nvSpPr>
          <p:cNvPr id="8" name="TextBox 7"/>
          <p:cNvSpPr txBox="1"/>
          <p:nvPr/>
        </p:nvSpPr>
        <p:spPr>
          <a:xfrm>
            <a:off x="2525053" y="3257710"/>
            <a:ext cx="1941844" cy="369332"/>
          </a:xfrm>
          <a:prstGeom prst="rect">
            <a:avLst/>
          </a:prstGeom>
          <a:noFill/>
        </p:spPr>
        <p:txBody>
          <a:bodyPr wrap="square" rtlCol="0">
            <a:spAutoFit/>
          </a:bodyPr>
          <a:lstStyle/>
          <a:p>
            <a:r>
              <a:rPr lang="de-DE" dirty="0" smtClean="0"/>
              <a:t>2017-05</a:t>
            </a:r>
            <a:endParaRPr lang="en-US" dirty="0"/>
          </a:p>
        </p:txBody>
      </p:sp>
      <p:sp>
        <p:nvSpPr>
          <p:cNvPr id="11" name="TextBox 10"/>
          <p:cNvSpPr txBox="1"/>
          <p:nvPr/>
        </p:nvSpPr>
        <p:spPr>
          <a:xfrm>
            <a:off x="2525053" y="3746963"/>
            <a:ext cx="6145981" cy="369332"/>
          </a:xfrm>
          <a:prstGeom prst="rect">
            <a:avLst/>
          </a:prstGeom>
          <a:noFill/>
        </p:spPr>
        <p:txBody>
          <a:bodyPr wrap="square" rtlCol="0">
            <a:spAutoFit/>
          </a:bodyPr>
          <a:lstStyle/>
          <a:p>
            <a:r>
              <a:rPr lang="de-DE" dirty="0" smtClean="0"/>
              <a:t>2019-01</a:t>
            </a:r>
            <a:endParaRPr lang="en-US" dirty="0"/>
          </a:p>
        </p:txBody>
      </p:sp>
      <p:sp>
        <p:nvSpPr>
          <p:cNvPr id="13" name="TextBox 12"/>
          <p:cNvSpPr txBox="1"/>
          <p:nvPr/>
        </p:nvSpPr>
        <p:spPr>
          <a:xfrm>
            <a:off x="2047611" y="2696125"/>
            <a:ext cx="1430200" cy="369332"/>
          </a:xfrm>
          <a:prstGeom prst="rect">
            <a:avLst/>
          </a:prstGeom>
          <a:noFill/>
        </p:spPr>
        <p:txBody>
          <a:bodyPr wrap="none" rtlCol="0">
            <a:spAutoFit/>
          </a:bodyPr>
          <a:lstStyle/>
          <a:p>
            <a:r>
              <a:rPr lang="de-DE" dirty="0" smtClean="0"/>
              <a:t>Zum Beispiel:</a:t>
            </a:r>
            <a:endParaRPr lang="en-US" dirty="0"/>
          </a:p>
        </p:txBody>
      </p:sp>
      <p:sp>
        <p:nvSpPr>
          <p:cNvPr id="23" name="TextBox 22"/>
          <p:cNvSpPr txBox="1"/>
          <p:nvPr/>
        </p:nvSpPr>
        <p:spPr>
          <a:xfrm>
            <a:off x="2525053" y="4253100"/>
            <a:ext cx="845103" cy="369332"/>
          </a:xfrm>
          <a:prstGeom prst="rect">
            <a:avLst/>
          </a:prstGeom>
          <a:noFill/>
        </p:spPr>
        <p:txBody>
          <a:bodyPr wrap="none" rtlCol="0">
            <a:spAutoFit/>
          </a:bodyPr>
          <a:lstStyle/>
          <a:p>
            <a:r>
              <a:rPr lang="en-US" dirty="0" smtClean="0"/>
              <a:t>Und ….</a:t>
            </a:r>
            <a:endParaRPr lang="en-US" dirty="0"/>
          </a:p>
        </p:txBody>
      </p:sp>
      <p:sp>
        <p:nvSpPr>
          <p:cNvPr id="24" name="Rectangle 23"/>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4418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Arbeitsstrucktur</a:t>
            </a:r>
            <a:endParaRPr lang="en-US" dirty="0"/>
          </a:p>
        </p:txBody>
      </p:sp>
      <p:sp>
        <p:nvSpPr>
          <p:cNvPr id="3" name="Content Placeholder 2"/>
          <p:cNvSpPr>
            <a:spLocks noGrp="1"/>
          </p:cNvSpPr>
          <p:nvPr>
            <p:ph idx="1"/>
          </p:nvPr>
        </p:nvSpPr>
        <p:spPr/>
        <p:txBody>
          <a:bodyPr/>
          <a:lstStyle/>
          <a:p>
            <a:pPr marL="0" indent="0">
              <a:buNone/>
            </a:pPr>
            <a:r>
              <a:rPr lang="de-DE" dirty="0"/>
              <a:t>Allgemeine Begreife: </a:t>
            </a:r>
            <a:endParaRPr lang="de-DE" dirty="0" smtClean="0"/>
          </a:p>
          <a:p>
            <a:pPr marL="0" indent="0">
              <a:buNone/>
            </a:pPr>
            <a:endParaRPr lang="de-DE" dirty="0"/>
          </a:p>
          <a:p>
            <a:r>
              <a:rPr lang="de-DE" b="1" dirty="0"/>
              <a:t>Cor:</a:t>
            </a:r>
          </a:p>
          <a:p>
            <a:pPr marL="0" indent="0">
              <a:buNone/>
            </a:pPr>
            <a:r>
              <a:rPr lang="de-DE" dirty="0" smtClean="0"/>
              <a:t>      Das Corrigendum </a:t>
            </a:r>
            <a:r>
              <a:rPr lang="de-DE" dirty="0"/>
              <a:t>wurde eingearbeitet und mit einem </a:t>
            </a:r>
            <a:r>
              <a:rPr lang="de-DE" dirty="0" smtClean="0"/>
              <a:t>senkrechten </a:t>
            </a:r>
            <a:r>
              <a:rPr lang="de-DE" dirty="0"/>
              <a:t>Strich und „Cor“ am linken Seitenrand gekennzeichnet</a:t>
            </a:r>
            <a:r>
              <a:rPr lang="de-DE" dirty="0" smtClean="0"/>
              <a:t>.</a:t>
            </a:r>
          </a:p>
          <a:p>
            <a:pPr marL="0" indent="0">
              <a:buNone/>
            </a:pPr>
            <a:endParaRPr lang="de-DE" dirty="0"/>
          </a:p>
          <a:p>
            <a:r>
              <a:rPr lang="de-DE" b="1" dirty="0"/>
              <a:t>A1:</a:t>
            </a:r>
          </a:p>
          <a:p>
            <a:pPr marL="0" indent="0">
              <a:buNone/>
            </a:pPr>
            <a:r>
              <a:rPr lang="de-DE" dirty="0" smtClean="0"/>
              <a:t>       Die </a:t>
            </a:r>
            <a:r>
              <a:rPr lang="de-DE" dirty="0"/>
              <a:t>Änderung A1 wurde in den Text eingearbeitet und durch eine senkrechte Linie am linken Seitenrand gekennzeichnet</a:t>
            </a:r>
            <a:r>
              <a:rPr lang="de-DE" dirty="0" smtClean="0"/>
              <a:t>.</a:t>
            </a:r>
          </a:p>
          <a:p>
            <a:pPr marL="0" indent="0">
              <a:buNone/>
            </a:pPr>
            <a:endParaRPr lang="de-DE" dirty="0"/>
          </a:p>
          <a:p>
            <a:r>
              <a:rPr lang="de-DE" b="1" dirty="0"/>
              <a:t>Axx:</a:t>
            </a:r>
          </a:p>
          <a:p>
            <a:pPr marL="0" indent="0">
              <a:buNone/>
            </a:pPr>
            <a:r>
              <a:rPr lang="de-DE" dirty="0" smtClean="0"/>
              <a:t>        Die </a:t>
            </a:r>
            <a:r>
              <a:rPr lang="de-DE" dirty="0"/>
              <a:t>Änderung Axx wurde in den Text eingearbeitet und durch eine senkrechte Linie am linken Seitenrand gekennzeichnet.</a:t>
            </a:r>
          </a:p>
          <a:p>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19</a:t>
            </a:fld>
            <a:endParaRPr lang="de-DE"/>
          </a:p>
        </p:txBody>
      </p:sp>
      <p:sp>
        <p:nvSpPr>
          <p:cNvPr id="7" name="Rectangle 6"/>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6361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a:spLocks noGrp="1"/>
          </p:cNvSpPr>
          <p:nvPr>
            <p:ph idx="1"/>
          </p:nvPr>
        </p:nvSpPr>
        <p:spPr/>
        <p:txBody>
          <a:bodyPr/>
          <a:lstStyle/>
          <a:p>
            <a:pPr marL="0" indent="0">
              <a:buNone/>
            </a:pPr>
            <a:r>
              <a:rPr lang="en-US" b="1" dirty="0" err="1"/>
              <a:t>Warum</a:t>
            </a:r>
            <a:r>
              <a:rPr lang="en-US" b="1" dirty="0"/>
              <a:t> </a:t>
            </a:r>
            <a:r>
              <a:rPr lang="en-US" b="1" dirty="0" err="1"/>
              <a:t>brauchen</a:t>
            </a:r>
            <a:r>
              <a:rPr lang="en-US" b="1" dirty="0"/>
              <a:t> </a:t>
            </a:r>
            <a:r>
              <a:rPr lang="en-US" b="1" dirty="0" err="1"/>
              <a:t>wir</a:t>
            </a:r>
            <a:r>
              <a:rPr lang="en-US" b="1" dirty="0"/>
              <a:t> </a:t>
            </a:r>
            <a:r>
              <a:rPr lang="en-US" b="1" dirty="0" err="1"/>
              <a:t>Normen</a:t>
            </a:r>
            <a:r>
              <a:rPr lang="en-US" b="1" dirty="0" smtClean="0"/>
              <a:t>?</a:t>
            </a:r>
          </a:p>
          <a:p>
            <a:endParaRPr lang="de-DE" dirty="0"/>
          </a:p>
          <a:p>
            <a:r>
              <a:rPr lang="de-DE" dirty="0" smtClean="0"/>
              <a:t>In unterschiedlichen </a:t>
            </a:r>
            <a:r>
              <a:rPr lang="de-DE" dirty="0"/>
              <a:t>Ebenen (national, </a:t>
            </a:r>
            <a:r>
              <a:rPr lang="de-DE" dirty="0" smtClean="0"/>
              <a:t>europäisch, international)</a:t>
            </a:r>
          </a:p>
          <a:p>
            <a:r>
              <a:rPr lang="de-DE" dirty="0"/>
              <a:t>T</a:t>
            </a:r>
            <a:r>
              <a:rPr lang="de-DE" dirty="0" smtClean="0"/>
              <a:t>echnisch-wissenschaftliche Arbeit </a:t>
            </a:r>
          </a:p>
          <a:p>
            <a:r>
              <a:rPr lang="de-DE" dirty="0" smtClean="0"/>
              <a:t>Technische </a:t>
            </a:r>
            <a:r>
              <a:rPr lang="de-DE" dirty="0"/>
              <a:t>Hindernisse für die nationale und internationale Nutzung durch Harmonisierung und </a:t>
            </a:r>
            <a:r>
              <a:rPr lang="de-DE" dirty="0" smtClean="0"/>
              <a:t>zu vermeiden</a:t>
            </a:r>
          </a:p>
          <a:p>
            <a:r>
              <a:rPr lang="de-DE" dirty="0"/>
              <a:t>Rationalisierung, Kompatibilität, Leistung und Sicherheitbei der Nutzung von Produkten und </a:t>
            </a:r>
            <a:r>
              <a:rPr lang="de-DE" dirty="0" smtClean="0"/>
              <a:t>Dienstleistungen</a:t>
            </a:r>
          </a:p>
          <a:p>
            <a:endParaRPr lang="de-DE" dirty="0"/>
          </a:p>
          <a:p>
            <a:pPr marL="0" indent="0">
              <a:buNone/>
            </a:pPr>
            <a:r>
              <a:rPr lang="de-DE" dirty="0" smtClean="0"/>
              <a:t> Zum Beispiel:  Das </a:t>
            </a:r>
            <a:r>
              <a:rPr lang="de-DE" dirty="0"/>
              <a:t>einheitliche Papierformat DIN A4</a:t>
            </a:r>
            <a:endParaRPr lang="de-DE" dirty="0" smtClean="0"/>
          </a:p>
          <a:p>
            <a:endParaRPr lang="de-DE" dirty="0"/>
          </a:p>
          <a:p>
            <a:endParaRPr lang="de-DE" dirty="0"/>
          </a:p>
          <a:p>
            <a:r>
              <a:rPr lang="de-DE" dirty="0"/>
              <a:t>Mitglieder </a:t>
            </a:r>
            <a:r>
              <a:rPr lang="de-DE" dirty="0" smtClean="0"/>
              <a:t>in ISO</a:t>
            </a:r>
            <a:r>
              <a:rPr lang="de-DE" dirty="0"/>
              <a:t>, IEC, CEN und CENELEC sind die jeweils nationalen Normungsorganisationen.</a:t>
            </a:r>
          </a:p>
          <a:p>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2</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dirty="0"/>
              <a:t>Motivation</a:t>
            </a:r>
          </a:p>
        </p:txBody>
      </p:sp>
      <p:sp>
        <p:nvSpPr>
          <p:cNvPr id="7" name="Rectangle 6"/>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54102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Suchfunktion</a:t>
            </a:r>
            <a:endParaRPr lang="en-US" dirty="0"/>
          </a:p>
        </p:txBody>
      </p:sp>
      <p:pic>
        <p:nvPicPr>
          <p:cNvPr id="9" name="Rec 0009~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1913" y="1662113"/>
            <a:ext cx="8918575" cy="4775200"/>
          </a:xfrm>
        </p:spPr>
      </p:pic>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20</a:t>
            </a:fld>
            <a:endParaRPr lang="de-DE"/>
          </a:p>
        </p:txBody>
      </p:sp>
      <p:sp>
        <p:nvSpPr>
          <p:cNvPr id="10" name="TextBox 9"/>
          <p:cNvSpPr txBox="1"/>
          <p:nvPr/>
        </p:nvSpPr>
        <p:spPr>
          <a:xfrm>
            <a:off x="735498" y="1240555"/>
            <a:ext cx="4245073" cy="369332"/>
          </a:xfrm>
          <a:prstGeom prst="rect">
            <a:avLst/>
          </a:prstGeom>
          <a:noFill/>
        </p:spPr>
        <p:txBody>
          <a:bodyPr wrap="none" rtlCol="0">
            <a:spAutoFit/>
          </a:bodyPr>
          <a:lstStyle/>
          <a:p>
            <a:r>
              <a:rPr lang="de-DE" b="1" dirty="0" smtClean="0"/>
              <a:t>Suchen nach Gruppe Nummer und Gruppe</a:t>
            </a:r>
            <a:endParaRPr lang="en-US" b="1" dirty="0"/>
          </a:p>
        </p:txBody>
      </p:sp>
      <p:sp>
        <p:nvSpPr>
          <p:cNvPr id="8" name="Rectangle 7"/>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58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Suchfunktion</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21</a:t>
            </a:fld>
            <a:endParaRPr lang="de-DE"/>
          </a:p>
        </p:txBody>
      </p:sp>
      <p:sp>
        <p:nvSpPr>
          <p:cNvPr id="10" name="TextBox 9"/>
          <p:cNvSpPr txBox="1"/>
          <p:nvPr/>
        </p:nvSpPr>
        <p:spPr>
          <a:xfrm>
            <a:off x="735498" y="1240555"/>
            <a:ext cx="2802370" cy="369332"/>
          </a:xfrm>
          <a:prstGeom prst="rect">
            <a:avLst/>
          </a:prstGeom>
          <a:noFill/>
        </p:spPr>
        <p:txBody>
          <a:bodyPr wrap="none" rtlCol="0">
            <a:spAutoFit/>
          </a:bodyPr>
          <a:lstStyle/>
          <a:p>
            <a:r>
              <a:rPr lang="de-DE" b="1" dirty="0" smtClean="0"/>
              <a:t>Suchen nach Normnummer</a:t>
            </a:r>
            <a:endParaRPr lang="en-US" b="1" dirty="0"/>
          </a:p>
        </p:txBody>
      </p:sp>
      <p:pic>
        <p:nvPicPr>
          <p:cNvPr id="7" name="Rec 001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9" y="1687322"/>
            <a:ext cx="9032919" cy="4895850"/>
          </a:xfrm>
          <a:prstGeom prst="rect">
            <a:avLst/>
          </a:prstGeom>
        </p:spPr>
      </p:pic>
      <p:sp>
        <p:nvSpPr>
          <p:cNvPr id="8" name="Rectangle 7"/>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118787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381" y="1643372"/>
            <a:ext cx="917586" cy="1510085"/>
          </a:xfrm>
          <a:prstGeom prst="rect">
            <a:avLst/>
          </a:prstGeom>
        </p:spPr>
      </p:pic>
      <p:pic>
        <p:nvPicPr>
          <p:cNvPr id="13" name="Picture 12"/>
          <p:cNvPicPr>
            <a:picLocks noChangeAspect="1"/>
          </p:cNvPicPr>
          <p:nvPr/>
        </p:nvPicPr>
        <p:blipFill rotWithShape="1">
          <a:blip r:embed="rId3"/>
          <a:srcRect l="-358" t="-1" r="70266" b="42448"/>
          <a:stretch/>
        </p:blipFill>
        <p:spPr>
          <a:xfrm>
            <a:off x="5704115" y="2858536"/>
            <a:ext cx="1955352" cy="1404690"/>
          </a:xfrm>
          <a:prstGeom prst="rect">
            <a:avLst/>
          </a:prstGeom>
        </p:spPr>
      </p:pic>
      <p:sp>
        <p:nvSpPr>
          <p:cNvPr id="2" name="Title 1"/>
          <p:cNvSpPr>
            <a:spLocks noGrp="1"/>
          </p:cNvSpPr>
          <p:nvPr>
            <p:ph type="title"/>
          </p:nvPr>
        </p:nvSpPr>
        <p:spPr>
          <a:xfrm>
            <a:off x="323850" y="723459"/>
            <a:ext cx="7886700" cy="582410"/>
          </a:xfrm>
        </p:spPr>
        <p:txBody>
          <a:bodyPr>
            <a:normAutofit/>
          </a:bodyPr>
          <a:lstStyle/>
          <a:p>
            <a:r>
              <a:rPr lang="de-DE" dirty="0"/>
              <a:t>Erstellung der Liste </a:t>
            </a:r>
            <a:endParaRPr lang="en-US" dirty="0"/>
          </a:p>
        </p:txBody>
      </p:sp>
      <p:sp>
        <p:nvSpPr>
          <p:cNvPr id="3" name="Content Placeholder 2"/>
          <p:cNvSpPr>
            <a:spLocks noGrp="1"/>
          </p:cNvSpPr>
          <p:nvPr>
            <p:ph idx="1"/>
          </p:nvPr>
        </p:nvSpPr>
        <p:spPr>
          <a:xfrm>
            <a:off x="137006" y="1426924"/>
            <a:ext cx="9252857" cy="5212663"/>
          </a:xfrm>
        </p:spPr>
        <p:txBody>
          <a:bodyPr/>
          <a:lstStyle/>
          <a:p>
            <a:pPr marL="0" indent="0">
              <a:buNone/>
            </a:pPr>
            <a:r>
              <a:rPr lang="de-DE" b="1" dirty="0" smtClean="0"/>
              <a:t>Wie wurde die Liste erstellt?</a:t>
            </a:r>
          </a:p>
          <a:p>
            <a:pPr marL="0" indent="0">
              <a:buNone/>
            </a:pPr>
            <a:endParaRPr lang="de-DE" b="1" dirty="0" smtClean="0"/>
          </a:p>
          <a:p>
            <a:pPr marL="0" indent="0">
              <a:buNone/>
            </a:pPr>
            <a:r>
              <a:rPr lang="en-US" dirty="0" err="1"/>
              <a:t>Liste</a:t>
            </a:r>
            <a:r>
              <a:rPr lang="en-US" dirty="0"/>
              <a:t> der DIN-VDE-</a:t>
            </a:r>
            <a:r>
              <a:rPr lang="en-US" dirty="0" err="1"/>
              <a:t>Normen</a:t>
            </a:r>
            <a:r>
              <a:rPr lang="en-US" dirty="0"/>
              <a:t> in </a:t>
            </a:r>
            <a:r>
              <a:rPr lang="en-US" dirty="0" smtClean="0"/>
              <a:t>Wikipedia</a:t>
            </a:r>
          </a:p>
          <a:p>
            <a:pPr marL="0" indent="0">
              <a:buNone/>
            </a:pPr>
            <a:endParaRPr lang="de-DE" dirty="0"/>
          </a:p>
          <a:p>
            <a:pPr marL="0" indent="0">
              <a:buNone/>
            </a:pPr>
            <a:r>
              <a:rPr lang="en-US" dirty="0"/>
              <a:t>VDE-</a:t>
            </a:r>
            <a:r>
              <a:rPr lang="en-US" dirty="0" err="1"/>
              <a:t>Normen</a:t>
            </a:r>
            <a:r>
              <a:rPr lang="en-US" dirty="0"/>
              <a:t> und </a:t>
            </a:r>
            <a:r>
              <a:rPr lang="en-US" dirty="0" err="1" smtClean="0"/>
              <a:t>Entwürfe</a:t>
            </a:r>
            <a:r>
              <a:rPr lang="en-US" dirty="0"/>
              <a:t> </a:t>
            </a:r>
            <a:r>
              <a:rPr lang="en-US" sz="1600" dirty="0"/>
              <a:t>(www.vde-verlag.de)</a:t>
            </a:r>
          </a:p>
          <a:p>
            <a:pPr marL="0" indent="0">
              <a:buNone/>
            </a:pPr>
            <a:endParaRPr lang="de-DE" sz="1600" b="1" dirty="0" smtClean="0"/>
          </a:p>
          <a:p>
            <a:pPr marL="0" indent="0">
              <a:buNone/>
            </a:pPr>
            <a:r>
              <a:rPr lang="en-US" dirty="0" err="1" smtClean="0"/>
              <a:t>Datenbank-Infosystem</a:t>
            </a:r>
            <a:r>
              <a:rPr lang="en-US" dirty="0" smtClean="0"/>
              <a:t> </a:t>
            </a:r>
            <a:r>
              <a:rPr lang="en-US" dirty="0"/>
              <a:t>(DBIS), </a:t>
            </a:r>
            <a:r>
              <a:rPr lang="en-US" dirty="0" err="1"/>
              <a:t>Universität</a:t>
            </a:r>
            <a:r>
              <a:rPr lang="en-US" dirty="0"/>
              <a:t> </a:t>
            </a:r>
            <a:r>
              <a:rPr lang="en-US" dirty="0" smtClean="0"/>
              <a:t>Rostock</a:t>
            </a:r>
          </a:p>
          <a:p>
            <a:pPr marL="0" indent="0">
              <a:buNone/>
            </a:pPr>
            <a:endParaRPr lang="de-DE" dirty="0"/>
          </a:p>
          <a:p>
            <a:pPr marL="0" indent="0">
              <a:buNone/>
            </a:pPr>
            <a:r>
              <a:rPr lang="de-DE" dirty="0"/>
              <a:t>Universität Rostock Universitätsbibliothek Patent- und Normenzentrum </a:t>
            </a:r>
            <a:endParaRPr lang="de-DE" dirty="0" smtClean="0"/>
          </a:p>
          <a:p>
            <a:pPr marL="0" indent="0">
              <a:buNone/>
            </a:pPr>
            <a:endParaRPr lang="de-DE" dirty="0"/>
          </a:p>
          <a:p>
            <a:pPr marL="0" indent="0">
              <a:buNone/>
            </a:pPr>
            <a:r>
              <a:rPr lang="en-US" dirty="0" smtClean="0"/>
              <a:t>Leibniz-</a:t>
            </a:r>
            <a:r>
              <a:rPr lang="en-US" dirty="0" err="1" smtClean="0"/>
              <a:t>Informationszentrum</a:t>
            </a:r>
            <a:r>
              <a:rPr lang="en-US" dirty="0" smtClean="0"/>
              <a:t> </a:t>
            </a:r>
            <a:r>
              <a:rPr lang="en-US" dirty="0" err="1"/>
              <a:t>Technik</a:t>
            </a:r>
            <a:r>
              <a:rPr lang="en-US" dirty="0"/>
              <a:t> und </a:t>
            </a:r>
            <a:r>
              <a:rPr lang="en-US" dirty="0" err="1" smtClean="0"/>
              <a:t>Naturwissenschaften</a:t>
            </a:r>
            <a:r>
              <a:rPr lang="en-US" dirty="0" smtClean="0"/>
              <a:t> </a:t>
            </a:r>
            <a:r>
              <a:rPr lang="en-US" dirty="0" err="1" smtClean="0"/>
              <a:t>Universitätbibliothek</a:t>
            </a:r>
            <a:endParaRPr lang="de-DE" dirty="0"/>
          </a:p>
          <a:p>
            <a:pPr marL="0" indent="0">
              <a:buNone/>
            </a:pP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22</a:t>
            </a:fld>
            <a:endParaRPr lang="de-DE"/>
          </a:p>
        </p:txBody>
      </p:sp>
      <p:pic>
        <p:nvPicPr>
          <p:cNvPr id="7" name="Picture 6"/>
          <p:cNvPicPr>
            <a:picLocks noChangeAspect="1"/>
          </p:cNvPicPr>
          <p:nvPr/>
        </p:nvPicPr>
        <p:blipFill>
          <a:blip r:embed="rId4"/>
          <a:stretch>
            <a:fillRect/>
          </a:stretch>
        </p:blipFill>
        <p:spPr>
          <a:xfrm>
            <a:off x="5354649" y="1034176"/>
            <a:ext cx="2196984" cy="1602610"/>
          </a:xfrm>
          <a:prstGeom prst="rect">
            <a:avLst/>
          </a:prstGeom>
        </p:spPr>
      </p:pic>
      <p:sp>
        <p:nvSpPr>
          <p:cNvPr id="10" name="Rectangle 9"/>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3936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381" y="1643372"/>
            <a:ext cx="917586" cy="1510085"/>
          </a:xfrm>
          <a:prstGeom prst="rect">
            <a:avLst/>
          </a:prstGeom>
        </p:spPr>
      </p:pic>
      <p:pic>
        <p:nvPicPr>
          <p:cNvPr id="13" name="Picture 12"/>
          <p:cNvPicPr>
            <a:picLocks noChangeAspect="1"/>
          </p:cNvPicPr>
          <p:nvPr/>
        </p:nvPicPr>
        <p:blipFill rotWithShape="1">
          <a:blip r:embed="rId3"/>
          <a:srcRect l="-358" t="-1" r="70266" b="42448"/>
          <a:stretch/>
        </p:blipFill>
        <p:spPr>
          <a:xfrm>
            <a:off x="5704115" y="2858536"/>
            <a:ext cx="1955352" cy="1404690"/>
          </a:xfrm>
          <a:prstGeom prst="rect">
            <a:avLst/>
          </a:prstGeom>
        </p:spPr>
      </p:pic>
      <p:sp>
        <p:nvSpPr>
          <p:cNvPr id="2" name="Title 1"/>
          <p:cNvSpPr>
            <a:spLocks noGrp="1"/>
          </p:cNvSpPr>
          <p:nvPr>
            <p:ph type="title"/>
          </p:nvPr>
        </p:nvSpPr>
        <p:spPr>
          <a:xfrm>
            <a:off x="323850" y="723459"/>
            <a:ext cx="7886700" cy="582410"/>
          </a:xfrm>
        </p:spPr>
        <p:txBody>
          <a:bodyPr>
            <a:normAutofit/>
          </a:bodyPr>
          <a:lstStyle/>
          <a:p>
            <a:r>
              <a:rPr lang="de-DE" dirty="0"/>
              <a:t>Erstellung der Liste </a:t>
            </a:r>
            <a:endParaRPr lang="en-US" dirty="0"/>
          </a:p>
        </p:txBody>
      </p:sp>
      <p:sp>
        <p:nvSpPr>
          <p:cNvPr id="3" name="Content Placeholder 2"/>
          <p:cNvSpPr>
            <a:spLocks noGrp="1"/>
          </p:cNvSpPr>
          <p:nvPr>
            <p:ph idx="1"/>
          </p:nvPr>
        </p:nvSpPr>
        <p:spPr>
          <a:xfrm>
            <a:off x="137006" y="1426924"/>
            <a:ext cx="9252857" cy="5212663"/>
          </a:xfrm>
        </p:spPr>
        <p:txBody>
          <a:bodyPr/>
          <a:lstStyle/>
          <a:p>
            <a:pPr marL="0" indent="0">
              <a:buNone/>
            </a:pPr>
            <a:r>
              <a:rPr lang="de-DE" b="1" dirty="0" smtClean="0"/>
              <a:t>Wie wurde die Liste erstellt?</a:t>
            </a:r>
          </a:p>
          <a:p>
            <a:pPr marL="0" indent="0">
              <a:buNone/>
            </a:pPr>
            <a:endParaRPr lang="de-DE" b="1" dirty="0" smtClean="0"/>
          </a:p>
          <a:p>
            <a:pPr marL="0" indent="0">
              <a:buNone/>
            </a:pPr>
            <a:r>
              <a:rPr lang="en-US" dirty="0" err="1"/>
              <a:t>Liste</a:t>
            </a:r>
            <a:r>
              <a:rPr lang="en-US" dirty="0"/>
              <a:t> der DIN-VDE-</a:t>
            </a:r>
            <a:r>
              <a:rPr lang="en-US" dirty="0" err="1"/>
              <a:t>Normen</a:t>
            </a:r>
            <a:r>
              <a:rPr lang="en-US" dirty="0"/>
              <a:t> in </a:t>
            </a:r>
            <a:r>
              <a:rPr lang="en-US" dirty="0" smtClean="0"/>
              <a:t>Wikipedia</a:t>
            </a:r>
          </a:p>
          <a:p>
            <a:pPr marL="0" indent="0">
              <a:buNone/>
            </a:pPr>
            <a:endParaRPr lang="de-DE" dirty="0"/>
          </a:p>
          <a:p>
            <a:pPr marL="0" indent="0">
              <a:buNone/>
            </a:pPr>
            <a:r>
              <a:rPr lang="en-US" dirty="0"/>
              <a:t>VDE-</a:t>
            </a:r>
            <a:r>
              <a:rPr lang="en-US" dirty="0" err="1"/>
              <a:t>Normen</a:t>
            </a:r>
            <a:r>
              <a:rPr lang="en-US" dirty="0"/>
              <a:t> und </a:t>
            </a:r>
            <a:r>
              <a:rPr lang="en-US" dirty="0" err="1" smtClean="0"/>
              <a:t>Entwürfe</a:t>
            </a:r>
            <a:r>
              <a:rPr lang="en-US" dirty="0"/>
              <a:t> </a:t>
            </a:r>
            <a:r>
              <a:rPr lang="en-US" sz="1600" dirty="0"/>
              <a:t>(www.vde-verlag.de)</a:t>
            </a:r>
          </a:p>
          <a:p>
            <a:pPr marL="0" indent="0">
              <a:buNone/>
            </a:pPr>
            <a:endParaRPr lang="de-DE" sz="1600" b="1" dirty="0" smtClean="0"/>
          </a:p>
          <a:p>
            <a:pPr marL="0" indent="0">
              <a:buNone/>
            </a:pPr>
            <a:r>
              <a:rPr lang="en-US" dirty="0" err="1" smtClean="0"/>
              <a:t>Datenbank-Infosystem</a:t>
            </a:r>
            <a:r>
              <a:rPr lang="en-US" dirty="0" smtClean="0"/>
              <a:t> </a:t>
            </a:r>
            <a:r>
              <a:rPr lang="en-US" dirty="0"/>
              <a:t>(DBIS), </a:t>
            </a:r>
            <a:r>
              <a:rPr lang="en-US" dirty="0" err="1"/>
              <a:t>Universität</a:t>
            </a:r>
            <a:r>
              <a:rPr lang="en-US" dirty="0"/>
              <a:t> </a:t>
            </a:r>
            <a:r>
              <a:rPr lang="en-US" dirty="0" smtClean="0"/>
              <a:t>Rostock</a:t>
            </a:r>
          </a:p>
          <a:p>
            <a:pPr marL="0" indent="0">
              <a:buNone/>
            </a:pPr>
            <a:endParaRPr lang="de-DE" dirty="0"/>
          </a:p>
          <a:p>
            <a:pPr marL="0" indent="0">
              <a:buNone/>
            </a:pPr>
            <a:r>
              <a:rPr lang="de-DE" dirty="0"/>
              <a:t>Universität Rostock Universitätsbibliothek Patent- und Normenzentrum </a:t>
            </a:r>
            <a:endParaRPr lang="de-DE" dirty="0" smtClean="0"/>
          </a:p>
          <a:p>
            <a:pPr marL="0" indent="0">
              <a:buNone/>
            </a:pPr>
            <a:endParaRPr lang="de-DE" dirty="0"/>
          </a:p>
          <a:p>
            <a:pPr marL="0" indent="0">
              <a:buNone/>
            </a:pPr>
            <a:r>
              <a:rPr lang="en-US" dirty="0" smtClean="0"/>
              <a:t>Leibniz-</a:t>
            </a:r>
            <a:r>
              <a:rPr lang="en-US" dirty="0" err="1" smtClean="0"/>
              <a:t>Informationszentrum</a:t>
            </a:r>
            <a:r>
              <a:rPr lang="en-US" dirty="0" smtClean="0"/>
              <a:t> </a:t>
            </a:r>
            <a:r>
              <a:rPr lang="en-US" dirty="0" err="1"/>
              <a:t>Technik</a:t>
            </a:r>
            <a:r>
              <a:rPr lang="en-US" dirty="0"/>
              <a:t> und </a:t>
            </a:r>
            <a:r>
              <a:rPr lang="en-US" dirty="0" err="1" smtClean="0"/>
              <a:t>Naturwissenschaften</a:t>
            </a:r>
            <a:r>
              <a:rPr lang="en-US" dirty="0" smtClean="0"/>
              <a:t> </a:t>
            </a:r>
            <a:r>
              <a:rPr lang="en-US" dirty="0" err="1" smtClean="0"/>
              <a:t>Universitätbibliothek</a:t>
            </a:r>
            <a:endParaRPr lang="de-DE" dirty="0"/>
          </a:p>
          <a:p>
            <a:pPr marL="0" indent="0">
              <a:buNone/>
            </a:pP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23</a:t>
            </a:fld>
            <a:endParaRPr lang="de-DE"/>
          </a:p>
        </p:txBody>
      </p:sp>
      <p:pic>
        <p:nvPicPr>
          <p:cNvPr id="7" name="Picture 6"/>
          <p:cNvPicPr>
            <a:picLocks noChangeAspect="1"/>
          </p:cNvPicPr>
          <p:nvPr/>
        </p:nvPicPr>
        <p:blipFill>
          <a:blip r:embed="rId4"/>
          <a:stretch>
            <a:fillRect/>
          </a:stretch>
        </p:blipFill>
        <p:spPr>
          <a:xfrm>
            <a:off x="5354649" y="1034176"/>
            <a:ext cx="2196984" cy="1602610"/>
          </a:xfrm>
          <a:prstGeom prst="rect">
            <a:avLst/>
          </a:prstGeom>
        </p:spPr>
      </p:pic>
      <p:pic>
        <p:nvPicPr>
          <p:cNvPr id="9" name="Picture 8"/>
          <p:cNvPicPr>
            <a:picLocks noChangeAspect="1"/>
          </p:cNvPicPr>
          <p:nvPr/>
        </p:nvPicPr>
        <p:blipFill>
          <a:blip r:embed="rId5"/>
          <a:stretch>
            <a:fillRect/>
          </a:stretch>
        </p:blipFill>
        <p:spPr>
          <a:xfrm>
            <a:off x="137007" y="1835481"/>
            <a:ext cx="7964456" cy="4459260"/>
          </a:xfrm>
          <a:prstGeom prst="rect">
            <a:avLst/>
          </a:prstGeom>
        </p:spPr>
      </p:pic>
      <p:sp>
        <p:nvSpPr>
          <p:cNvPr id="14" name="TextBox 13"/>
          <p:cNvSpPr txBox="1"/>
          <p:nvPr/>
        </p:nvSpPr>
        <p:spPr>
          <a:xfrm>
            <a:off x="2194258" y="3141661"/>
            <a:ext cx="4395691" cy="646331"/>
          </a:xfrm>
          <a:prstGeom prst="rect">
            <a:avLst/>
          </a:prstGeom>
          <a:noFill/>
        </p:spPr>
        <p:txBody>
          <a:bodyPr wrap="none" rtlCol="0">
            <a:spAutoFit/>
          </a:bodyPr>
          <a:lstStyle/>
          <a:p>
            <a:r>
              <a:rPr lang="en-US" b="1" dirty="0">
                <a:solidFill>
                  <a:srgbClr val="FF0000"/>
                </a:solidFill>
              </a:rPr>
              <a:t>VDE-</a:t>
            </a:r>
            <a:r>
              <a:rPr lang="en-US" b="1" dirty="0" err="1">
                <a:solidFill>
                  <a:srgbClr val="FF0000"/>
                </a:solidFill>
              </a:rPr>
              <a:t>Normen</a:t>
            </a:r>
            <a:r>
              <a:rPr lang="en-US" b="1" dirty="0">
                <a:solidFill>
                  <a:srgbClr val="FF0000"/>
                </a:solidFill>
              </a:rPr>
              <a:t> und </a:t>
            </a:r>
            <a:r>
              <a:rPr lang="en-US" b="1" dirty="0" err="1">
                <a:solidFill>
                  <a:srgbClr val="FF0000"/>
                </a:solidFill>
              </a:rPr>
              <a:t>Entwürfe</a:t>
            </a:r>
            <a:r>
              <a:rPr lang="en-US" b="1" dirty="0">
                <a:solidFill>
                  <a:srgbClr val="FF0000"/>
                </a:solidFill>
              </a:rPr>
              <a:t> </a:t>
            </a:r>
            <a:r>
              <a:rPr lang="en-US" sz="1400" b="1" dirty="0">
                <a:solidFill>
                  <a:srgbClr val="FF0000"/>
                </a:solidFill>
              </a:rPr>
              <a:t>(www.vde-verlag.de)</a:t>
            </a:r>
          </a:p>
          <a:p>
            <a:endParaRPr lang="en-US" b="1" dirty="0">
              <a:solidFill>
                <a:srgbClr val="FF0000"/>
              </a:solidFill>
            </a:endParaRPr>
          </a:p>
        </p:txBody>
      </p:sp>
      <p:sp>
        <p:nvSpPr>
          <p:cNvPr id="15" name="Rectangle 14"/>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53852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381" y="1643372"/>
            <a:ext cx="917586" cy="1510085"/>
          </a:xfrm>
          <a:prstGeom prst="rect">
            <a:avLst/>
          </a:prstGeom>
        </p:spPr>
      </p:pic>
      <p:pic>
        <p:nvPicPr>
          <p:cNvPr id="13" name="Picture 12"/>
          <p:cNvPicPr>
            <a:picLocks noChangeAspect="1"/>
          </p:cNvPicPr>
          <p:nvPr/>
        </p:nvPicPr>
        <p:blipFill rotWithShape="1">
          <a:blip r:embed="rId3"/>
          <a:srcRect l="-358" t="-1" r="70266" b="42448"/>
          <a:stretch/>
        </p:blipFill>
        <p:spPr>
          <a:xfrm>
            <a:off x="5704115" y="2858536"/>
            <a:ext cx="1955352" cy="1404690"/>
          </a:xfrm>
          <a:prstGeom prst="rect">
            <a:avLst/>
          </a:prstGeom>
        </p:spPr>
      </p:pic>
      <p:sp>
        <p:nvSpPr>
          <p:cNvPr id="2" name="Title 1"/>
          <p:cNvSpPr>
            <a:spLocks noGrp="1"/>
          </p:cNvSpPr>
          <p:nvPr>
            <p:ph type="title"/>
          </p:nvPr>
        </p:nvSpPr>
        <p:spPr>
          <a:xfrm>
            <a:off x="323850" y="723459"/>
            <a:ext cx="7886700" cy="582410"/>
          </a:xfrm>
        </p:spPr>
        <p:txBody>
          <a:bodyPr>
            <a:normAutofit/>
          </a:bodyPr>
          <a:lstStyle/>
          <a:p>
            <a:r>
              <a:rPr lang="de-DE" dirty="0"/>
              <a:t>Erstellung der Liste </a:t>
            </a:r>
            <a:endParaRPr lang="en-US" dirty="0"/>
          </a:p>
        </p:txBody>
      </p:sp>
      <p:sp>
        <p:nvSpPr>
          <p:cNvPr id="3" name="Content Placeholder 2"/>
          <p:cNvSpPr>
            <a:spLocks noGrp="1"/>
          </p:cNvSpPr>
          <p:nvPr>
            <p:ph idx="1"/>
          </p:nvPr>
        </p:nvSpPr>
        <p:spPr>
          <a:xfrm>
            <a:off x="137006" y="1426924"/>
            <a:ext cx="9252857" cy="5212663"/>
          </a:xfrm>
        </p:spPr>
        <p:txBody>
          <a:bodyPr/>
          <a:lstStyle/>
          <a:p>
            <a:pPr marL="0" indent="0">
              <a:buNone/>
            </a:pPr>
            <a:r>
              <a:rPr lang="de-DE" b="1" dirty="0" smtClean="0"/>
              <a:t>Wie wurde die Liste erstellt?</a:t>
            </a:r>
          </a:p>
          <a:p>
            <a:pPr marL="0" indent="0">
              <a:buNone/>
            </a:pPr>
            <a:endParaRPr lang="de-DE" b="1" dirty="0" smtClean="0"/>
          </a:p>
          <a:p>
            <a:pPr marL="0" indent="0">
              <a:buNone/>
            </a:pPr>
            <a:r>
              <a:rPr lang="en-US" dirty="0" err="1"/>
              <a:t>Liste</a:t>
            </a:r>
            <a:r>
              <a:rPr lang="en-US" dirty="0"/>
              <a:t> der DIN-VDE-</a:t>
            </a:r>
            <a:r>
              <a:rPr lang="en-US" dirty="0" err="1"/>
              <a:t>Normen</a:t>
            </a:r>
            <a:r>
              <a:rPr lang="en-US" dirty="0"/>
              <a:t> in </a:t>
            </a:r>
            <a:r>
              <a:rPr lang="en-US" dirty="0" smtClean="0"/>
              <a:t>Wikipedia</a:t>
            </a:r>
          </a:p>
          <a:p>
            <a:pPr marL="0" indent="0">
              <a:buNone/>
            </a:pPr>
            <a:endParaRPr lang="de-DE" dirty="0"/>
          </a:p>
          <a:p>
            <a:pPr marL="0" indent="0">
              <a:buNone/>
            </a:pPr>
            <a:r>
              <a:rPr lang="en-US" dirty="0"/>
              <a:t>VDE-</a:t>
            </a:r>
            <a:r>
              <a:rPr lang="en-US" dirty="0" err="1"/>
              <a:t>Normen</a:t>
            </a:r>
            <a:r>
              <a:rPr lang="en-US" dirty="0"/>
              <a:t> und </a:t>
            </a:r>
            <a:r>
              <a:rPr lang="en-US" dirty="0" err="1" smtClean="0"/>
              <a:t>Entwürfe</a:t>
            </a:r>
            <a:r>
              <a:rPr lang="en-US" dirty="0"/>
              <a:t> </a:t>
            </a:r>
            <a:r>
              <a:rPr lang="en-US" sz="1600" dirty="0"/>
              <a:t>(www.vde-verlag.de)</a:t>
            </a:r>
          </a:p>
          <a:p>
            <a:pPr marL="0" indent="0">
              <a:buNone/>
            </a:pPr>
            <a:endParaRPr lang="de-DE" sz="1600" b="1" dirty="0" smtClean="0"/>
          </a:p>
          <a:p>
            <a:pPr marL="0" indent="0">
              <a:buNone/>
            </a:pPr>
            <a:r>
              <a:rPr lang="en-US" dirty="0" err="1" smtClean="0"/>
              <a:t>Datenbank-Infosystem</a:t>
            </a:r>
            <a:r>
              <a:rPr lang="en-US" dirty="0" smtClean="0"/>
              <a:t> </a:t>
            </a:r>
            <a:r>
              <a:rPr lang="en-US" dirty="0"/>
              <a:t>(DBIS), </a:t>
            </a:r>
            <a:r>
              <a:rPr lang="en-US" dirty="0" err="1"/>
              <a:t>Universität</a:t>
            </a:r>
            <a:r>
              <a:rPr lang="en-US" dirty="0"/>
              <a:t> </a:t>
            </a:r>
            <a:r>
              <a:rPr lang="en-US" dirty="0" smtClean="0"/>
              <a:t>Rostock</a:t>
            </a:r>
          </a:p>
          <a:p>
            <a:pPr marL="0" indent="0">
              <a:buNone/>
            </a:pPr>
            <a:endParaRPr lang="de-DE" dirty="0"/>
          </a:p>
          <a:p>
            <a:pPr marL="0" indent="0">
              <a:buNone/>
            </a:pPr>
            <a:r>
              <a:rPr lang="de-DE" dirty="0"/>
              <a:t>Universität Rostock Universitätsbibliothek Patent- und Normenzentrum </a:t>
            </a:r>
            <a:endParaRPr lang="de-DE" dirty="0" smtClean="0"/>
          </a:p>
          <a:p>
            <a:pPr marL="0" indent="0">
              <a:buNone/>
            </a:pPr>
            <a:endParaRPr lang="de-DE" dirty="0"/>
          </a:p>
          <a:p>
            <a:pPr marL="0" indent="0">
              <a:buNone/>
            </a:pPr>
            <a:r>
              <a:rPr lang="en-US" dirty="0" smtClean="0"/>
              <a:t>Leibniz-</a:t>
            </a:r>
            <a:r>
              <a:rPr lang="en-US" dirty="0" err="1" smtClean="0"/>
              <a:t>Informationszentrum</a:t>
            </a:r>
            <a:r>
              <a:rPr lang="en-US" dirty="0" smtClean="0"/>
              <a:t> </a:t>
            </a:r>
            <a:r>
              <a:rPr lang="en-US" dirty="0" err="1"/>
              <a:t>Technik</a:t>
            </a:r>
            <a:r>
              <a:rPr lang="en-US" dirty="0"/>
              <a:t> und </a:t>
            </a:r>
            <a:r>
              <a:rPr lang="en-US" dirty="0" err="1" smtClean="0"/>
              <a:t>Naturwissenschaften</a:t>
            </a:r>
            <a:r>
              <a:rPr lang="en-US" dirty="0" smtClean="0"/>
              <a:t> </a:t>
            </a:r>
            <a:r>
              <a:rPr lang="en-US" dirty="0" err="1" smtClean="0"/>
              <a:t>Universitätbibliothek</a:t>
            </a:r>
            <a:endParaRPr lang="de-DE" dirty="0"/>
          </a:p>
          <a:p>
            <a:pPr marL="0" indent="0">
              <a:buNone/>
            </a:pP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24</a:t>
            </a:fld>
            <a:endParaRPr lang="de-DE"/>
          </a:p>
        </p:txBody>
      </p:sp>
      <p:pic>
        <p:nvPicPr>
          <p:cNvPr id="7" name="Picture 6"/>
          <p:cNvPicPr>
            <a:picLocks noChangeAspect="1"/>
          </p:cNvPicPr>
          <p:nvPr/>
        </p:nvPicPr>
        <p:blipFill>
          <a:blip r:embed="rId4"/>
          <a:stretch>
            <a:fillRect/>
          </a:stretch>
        </p:blipFill>
        <p:spPr>
          <a:xfrm>
            <a:off x="5354649" y="1034176"/>
            <a:ext cx="2196984" cy="1602610"/>
          </a:xfrm>
          <a:prstGeom prst="rect">
            <a:avLst/>
          </a:prstGeom>
        </p:spPr>
      </p:pic>
      <p:pic>
        <p:nvPicPr>
          <p:cNvPr id="11" name="Picture 10"/>
          <p:cNvPicPr>
            <a:picLocks noChangeAspect="1"/>
          </p:cNvPicPr>
          <p:nvPr/>
        </p:nvPicPr>
        <p:blipFill>
          <a:blip r:embed="rId4"/>
          <a:stretch>
            <a:fillRect/>
          </a:stretch>
        </p:blipFill>
        <p:spPr>
          <a:xfrm>
            <a:off x="76199" y="1738352"/>
            <a:ext cx="7955597" cy="4901235"/>
          </a:xfrm>
          <a:prstGeom prst="rect">
            <a:avLst/>
          </a:prstGeom>
        </p:spPr>
      </p:pic>
      <p:sp>
        <p:nvSpPr>
          <p:cNvPr id="14" name="TextBox 13"/>
          <p:cNvSpPr txBox="1"/>
          <p:nvPr/>
        </p:nvSpPr>
        <p:spPr>
          <a:xfrm>
            <a:off x="2200110" y="2784125"/>
            <a:ext cx="4944367" cy="369332"/>
          </a:xfrm>
          <a:prstGeom prst="rect">
            <a:avLst/>
          </a:prstGeom>
          <a:noFill/>
        </p:spPr>
        <p:txBody>
          <a:bodyPr wrap="none" rtlCol="0">
            <a:spAutoFit/>
          </a:bodyPr>
          <a:lstStyle/>
          <a:p>
            <a:r>
              <a:rPr lang="en-US" b="1" dirty="0" err="1">
                <a:solidFill>
                  <a:srgbClr val="FF0000"/>
                </a:solidFill>
              </a:rPr>
              <a:t>Datenbank-Infosystem</a:t>
            </a:r>
            <a:r>
              <a:rPr lang="en-US" b="1" dirty="0">
                <a:solidFill>
                  <a:srgbClr val="FF0000"/>
                </a:solidFill>
              </a:rPr>
              <a:t> (DBIS), </a:t>
            </a:r>
            <a:r>
              <a:rPr lang="en-US" b="1" dirty="0" err="1">
                <a:solidFill>
                  <a:srgbClr val="FF0000"/>
                </a:solidFill>
              </a:rPr>
              <a:t>Universität</a:t>
            </a:r>
            <a:r>
              <a:rPr lang="en-US" b="1" dirty="0">
                <a:solidFill>
                  <a:srgbClr val="FF0000"/>
                </a:solidFill>
              </a:rPr>
              <a:t> Rostock</a:t>
            </a:r>
          </a:p>
        </p:txBody>
      </p:sp>
      <p:sp>
        <p:nvSpPr>
          <p:cNvPr id="15" name="Rectangle 14"/>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058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381" y="1643372"/>
            <a:ext cx="917586" cy="1510085"/>
          </a:xfrm>
          <a:prstGeom prst="rect">
            <a:avLst/>
          </a:prstGeom>
        </p:spPr>
      </p:pic>
      <p:pic>
        <p:nvPicPr>
          <p:cNvPr id="13" name="Picture 12"/>
          <p:cNvPicPr>
            <a:picLocks noChangeAspect="1"/>
          </p:cNvPicPr>
          <p:nvPr/>
        </p:nvPicPr>
        <p:blipFill rotWithShape="1">
          <a:blip r:embed="rId3"/>
          <a:srcRect l="-358" t="-1" r="70266" b="42448"/>
          <a:stretch/>
        </p:blipFill>
        <p:spPr>
          <a:xfrm>
            <a:off x="5704115" y="2858536"/>
            <a:ext cx="1955352" cy="1404690"/>
          </a:xfrm>
          <a:prstGeom prst="rect">
            <a:avLst/>
          </a:prstGeom>
        </p:spPr>
      </p:pic>
      <p:sp>
        <p:nvSpPr>
          <p:cNvPr id="2" name="Title 1"/>
          <p:cNvSpPr>
            <a:spLocks noGrp="1"/>
          </p:cNvSpPr>
          <p:nvPr>
            <p:ph type="title"/>
          </p:nvPr>
        </p:nvSpPr>
        <p:spPr>
          <a:xfrm>
            <a:off x="323850" y="723459"/>
            <a:ext cx="7886700" cy="582410"/>
          </a:xfrm>
        </p:spPr>
        <p:txBody>
          <a:bodyPr>
            <a:normAutofit/>
          </a:bodyPr>
          <a:lstStyle/>
          <a:p>
            <a:r>
              <a:rPr lang="de-DE" dirty="0"/>
              <a:t>Erstellung der Liste </a:t>
            </a:r>
            <a:endParaRPr lang="en-US" dirty="0"/>
          </a:p>
        </p:txBody>
      </p:sp>
      <p:sp>
        <p:nvSpPr>
          <p:cNvPr id="3" name="Content Placeholder 2"/>
          <p:cNvSpPr>
            <a:spLocks noGrp="1"/>
          </p:cNvSpPr>
          <p:nvPr>
            <p:ph idx="1"/>
          </p:nvPr>
        </p:nvSpPr>
        <p:spPr>
          <a:xfrm>
            <a:off x="137006" y="1426924"/>
            <a:ext cx="9252857" cy="5212663"/>
          </a:xfrm>
        </p:spPr>
        <p:txBody>
          <a:bodyPr/>
          <a:lstStyle/>
          <a:p>
            <a:pPr marL="0" indent="0">
              <a:buNone/>
            </a:pPr>
            <a:r>
              <a:rPr lang="de-DE" b="1" dirty="0" smtClean="0"/>
              <a:t>Wie wurde die Liste erstellt?</a:t>
            </a:r>
          </a:p>
          <a:p>
            <a:pPr marL="0" indent="0">
              <a:buNone/>
            </a:pPr>
            <a:endParaRPr lang="de-DE" b="1" dirty="0" smtClean="0"/>
          </a:p>
          <a:p>
            <a:pPr marL="0" indent="0">
              <a:buNone/>
            </a:pPr>
            <a:r>
              <a:rPr lang="en-US" dirty="0" err="1"/>
              <a:t>Liste</a:t>
            </a:r>
            <a:r>
              <a:rPr lang="en-US" dirty="0"/>
              <a:t> der DIN-VDE-</a:t>
            </a:r>
            <a:r>
              <a:rPr lang="en-US" dirty="0" err="1"/>
              <a:t>Normen</a:t>
            </a:r>
            <a:r>
              <a:rPr lang="en-US" dirty="0"/>
              <a:t> in </a:t>
            </a:r>
            <a:r>
              <a:rPr lang="en-US" dirty="0" smtClean="0"/>
              <a:t>Wikipedia</a:t>
            </a:r>
          </a:p>
          <a:p>
            <a:pPr marL="0" indent="0">
              <a:buNone/>
            </a:pPr>
            <a:endParaRPr lang="de-DE" dirty="0"/>
          </a:p>
          <a:p>
            <a:pPr marL="0" indent="0">
              <a:buNone/>
            </a:pPr>
            <a:r>
              <a:rPr lang="en-US" dirty="0"/>
              <a:t>VDE-</a:t>
            </a:r>
            <a:r>
              <a:rPr lang="en-US" dirty="0" err="1"/>
              <a:t>Normen</a:t>
            </a:r>
            <a:r>
              <a:rPr lang="en-US" dirty="0"/>
              <a:t> und </a:t>
            </a:r>
            <a:r>
              <a:rPr lang="en-US" dirty="0" err="1" smtClean="0"/>
              <a:t>Entwürfe</a:t>
            </a:r>
            <a:r>
              <a:rPr lang="en-US" dirty="0"/>
              <a:t> </a:t>
            </a:r>
            <a:r>
              <a:rPr lang="en-US" sz="1600" dirty="0"/>
              <a:t>(www.vde-verlag.de)</a:t>
            </a:r>
          </a:p>
          <a:p>
            <a:pPr marL="0" indent="0">
              <a:buNone/>
            </a:pPr>
            <a:endParaRPr lang="de-DE" sz="1600" b="1" dirty="0" smtClean="0"/>
          </a:p>
          <a:p>
            <a:pPr marL="0" indent="0">
              <a:buNone/>
            </a:pPr>
            <a:r>
              <a:rPr lang="en-US" dirty="0" err="1" smtClean="0"/>
              <a:t>Datenbank-Infosystem</a:t>
            </a:r>
            <a:r>
              <a:rPr lang="en-US" dirty="0" smtClean="0"/>
              <a:t> </a:t>
            </a:r>
            <a:r>
              <a:rPr lang="en-US" dirty="0"/>
              <a:t>(DBIS), </a:t>
            </a:r>
            <a:r>
              <a:rPr lang="en-US" dirty="0" err="1"/>
              <a:t>Universität</a:t>
            </a:r>
            <a:r>
              <a:rPr lang="en-US" dirty="0"/>
              <a:t> </a:t>
            </a:r>
            <a:r>
              <a:rPr lang="en-US" dirty="0" smtClean="0"/>
              <a:t>Rostock</a:t>
            </a:r>
          </a:p>
          <a:p>
            <a:pPr marL="0" indent="0">
              <a:buNone/>
            </a:pPr>
            <a:endParaRPr lang="de-DE" dirty="0"/>
          </a:p>
          <a:p>
            <a:pPr marL="0" indent="0">
              <a:buNone/>
            </a:pPr>
            <a:r>
              <a:rPr lang="de-DE" dirty="0"/>
              <a:t>Universität Rostock Universitätsbibliothek Patent- und Normenzentrum </a:t>
            </a:r>
            <a:endParaRPr lang="de-DE" dirty="0" smtClean="0"/>
          </a:p>
          <a:p>
            <a:pPr marL="0" indent="0">
              <a:buNone/>
            </a:pPr>
            <a:endParaRPr lang="de-DE" dirty="0"/>
          </a:p>
          <a:p>
            <a:pPr marL="0" indent="0">
              <a:buNone/>
            </a:pPr>
            <a:r>
              <a:rPr lang="en-US" dirty="0" smtClean="0"/>
              <a:t>Leibniz-</a:t>
            </a:r>
            <a:r>
              <a:rPr lang="en-US" dirty="0" err="1" smtClean="0"/>
              <a:t>Informationszentrum</a:t>
            </a:r>
            <a:r>
              <a:rPr lang="en-US" dirty="0" smtClean="0"/>
              <a:t> </a:t>
            </a:r>
            <a:r>
              <a:rPr lang="en-US" dirty="0" err="1"/>
              <a:t>Technik</a:t>
            </a:r>
            <a:r>
              <a:rPr lang="en-US" dirty="0"/>
              <a:t> und </a:t>
            </a:r>
            <a:r>
              <a:rPr lang="en-US" dirty="0" err="1" smtClean="0"/>
              <a:t>Naturwissenschaften</a:t>
            </a:r>
            <a:r>
              <a:rPr lang="en-US" dirty="0" smtClean="0"/>
              <a:t> </a:t>
            </a:r>
            <a:r>
              <a:rPr lang="en-US" dirty="0" err="1" smtClean="0"/>
              <a:t>Universitätbibliothek</a:t>
            </a:r>
            <a:endParaRPr lang="de-DE" dirty="0"/>
          </a:p>
          <a:p>
            <a:pPr marL="0" indent="0">
              <a:buNone/>
            </a:pP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25</a:t>
            </a:fld>
            <a:endParaRPr lang="de-DE"/>
          </a:p>
        </p:txBody>
      </p:sp>
      <p:pic>
        <p:nvPicPr>
          <p:cNvPr id="7" name="Picture 6"/>
          <p:cNvPicPr>
            <a:picLocks noChangeAspect="1"/>
          </p:cNvPicPr>
          <p:nvPr/>
        </p:nvPicPr>
        <p:blipFill>
          <a:blip r:embed="rId4"/>
          <a:stretch>
            <a:fillRect/>
          </a:stretch>
        </p:blipFill>
        <p:spPr>
          <a:xfrm>
            <a:off x="5354649" y="1034176"/>
            <a:ext cx="2196984" cy="1602610"/>
          </a:xfrm>
          <a:prstGeom prst="rect">
            <a:avLst/>
          </a:prstGeom>
        </p:spPr>
      </p:pic>
      <p:pic>
        <p:nvPicPr>
          <p:cNvPr id="8" name="Picture 7"/>
          <p:cNvPicPr>
            <a:picLocks noChangeAspect="1"/>
          </p:cNvPicPr>
          <p:nvPr/>
        </p:nvPicPr>
        <p:blipFill>
          <a:blip r:embed="rId3"/>
          <a:stretch>
            <a:fillRect/>
          </a:stretch>
        </p:blipFill>
        <p:spPr>
          <a:xfrm>
            <a:off x="-359" y="1813207"/>
            <a:ext cx="8992370" cy="4705325"/>
          </a:xfrm>
          <a:prstGeom prst="rect">
            <a:avLst/>
          </a:prstGeom>
        </p:spPr>
      </p:pic>
      <p:sp>
        <p:nvSpPr>
          <p:cNvPr id="14" name="TextBox 13"/>
          <p:cNvSpPr txBox="1"/>
          <p:nvPr/>
        </p:nvSpPr>
        <p:spPr>
          <a:xfrm>
            <a:off x="1159132" y="2665293"/>
            <a:ext cx="7051418" cy="369332"/>
          </a:xfrm>
          <a:prstGeom prst="rect">
            <a:avLst/>
          </a:prstGeom>
          <a:noFill/>
        </p:spPr>
        <p:txBody>
          <a:bodyPr wrap="none" rtlCol="0">
            <a:spAutoFit/>
          </a:bodyPr>
          <a:lstStyle/>
          <a:p>
            <a:r>
              <a:rPr lang="de-DE" b="1" dirty="0">
                <a:solidFill>
                  <a:srgbClr val="FF0000"/>
                </a:solidFill>
              </a:rPr>
              <a:t>Universität Rostock Universitätsbibliothek Patent- und Normenzentrum </a:t>
            </a:r>
          </a:p>
        </p:txBody>
      </p:sp>
      <p:sp>
        <p:nvSpPr>
          <p:cNvPr id="15" name="Rectangle 14"/>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43696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7381" y="1643372"/>
            <a:ext cx="917586" cy="1510085"/>
          </a:xfrm>
          <a:prstGeom prst="rect">
            <a:avLst/>
          </a:prstGeom>
        </p:spPr>
      </p:pic>
      <p:pic>
        <p:nvPicPr>
          <p:cNvPr id="13" name="Picture 12"/>
          <p:cNvPicPr>
            <a:picLocks noChangeAspect="1"/>
          </p:cNvPicPr>
          <p:nvPr/>
        </p:nvPicPr>
        <p:blipFill rotWithShape="1">
          <a:blip r:embed="rId3"/>
          <a:srcRect l="-358" t="-1" r="70266" b="42448"/>
          <a:stretch/>
        </p:blipFill>
        <p:spPr>
          <a:xfrm>
            <a:off x="5704115" y="2858536"/>
            <a:ext cx="1955352" cy="1404690"/>
          </a:xfrm>
          <a:prstGeom prst="rect">
            <a:avLst/>
          </a:prstGeom>
        </p:spPr>
      </p:pic>
      <p:sp>
        <p:nvSpPr>
          <p:cNvPr id="2" name="Title 1"/>
          <p:cNvSpPr>
            <a:spLocks noGrp="1"/>
          </p:cNvSpPr>
          <p:nvPr>
            <p:ph type="title"/>
          </p:nvPr>
        </p:nvSpPr>
        <p:spPr>
          <a:xfrm>
            <a:off x="323850" y="723459"/>
            <a:ext cx="7886700" cy="582410"/>
          </a:xfrm>
        </p:spPr>
        <p:txBody>
          <a:bodyPr>
            <a:normAutofit/>
          </a:bodyPr>
          <a:lstStyle/>
          <a:p>
            <a:r>
              <a:rPr lang="de-DE" dirty="0"/>
              <a:t>Erstellung der Liste </a:t>
            </a:r>
            <a:endParaRPr lang="en-US" dirty="0"/>
          </a:p>
        </p:txBody>
      </p:sp>
      <p:sp>
        <p:nvSpPr>
          <p:cNvPr id="3" name="Content Placeholder 2"/>
          <p:cNvSpPr>
            <a:spLocks noGrp="1"/>
          </p:cNvSpPr>
          <p:nvPr>
            <p:ph idx="1"/>
          </p:nvPr>
        </p:nvSpPr>
        <p:spPr>
          <a:xfrm>
            <a:off x="137006" y="1426924"/>
            <a:ext cx="9252857" cy="5212663"/>
          </a:xfrm>
        </p:spPr>
        <p:txBody>
          <a:bodyPr/>
          <a:lstStyle/>
          <a:p>
            <a:pPr marL="0" indent="0">
              <a:buNone/>
            </a:pPr>
            <a:r>
              <a:rPr lang="de-DE" b="1" dirty="0" smtClean="0"/>
              <a:t>Wie wurde die Liste erstellt?</a:t>
            </a:r>
          </a:p>
          <a:p>
            <a:pPr marL="0" indent="0">
              <a:buNone/>
            </a:pPr>
            <a:endParaRPr lang="de-DE" b="1" dirty="0" smtClean="0"/>
          </a:p>
          <a:p>
            <a:pPr marL="0" indent="0">
              <a:buNone/>
            </a:pPr>
            <a:r>
              <a:rPr lang="en-US" dirty="0" err="1"/>
              <a:t>Liste</a:t>
            </a:r>
            <a:r>
              <a:rPr lang="en-US" dirty="0"/>
              <a:t> der DIN-VDE-</a:t>
            </a:r>
            <a:r>
              <a:rPr lang="en-US" dirty="0" err="1"/>
              <a:t>Normen</a:t>
            </a:r>
            <a:r>
              <a:rPr lang="en-US" dirty="0"/>
              <a:t> in </a:t>
            </a:r>
            <a:r>
              <a:rPr lang="en-US" dirty="0" smtClean="0"/>
              <a:t>Wikipedia</a:t>
            </a:r>
          </a:p>
          <a:p>
            <a:pPr marL="0" indent="0">
              <a:buNone/>
            </a:pPr>
            <a:endParaRPr lang="de-DE" dirty="0"/>
          </a:p>
          <a:p>
            <a:pPr marL="0" indent="0">
              <a:buNone/>
            </a:pPr>
            <a:r>
              <a:rPr lang="en-US" dirty="0"/>
              <a:t>VDE-</a:t>
            </a:r>
            <a:r>
              <a:rPr lang="en-US" dirty="0" err="1"/>
              <a:t>Normen</a:t>
            </a:r>
            <a:r>
              <a:rPr lang="en-US" dirty="0"/>
              <a:t> und </a:t>
            </a:r>
            <a:r>
              <a:rPr lang="en-US" dirty="0" err="1" smtClean="0"/>
              <a:t>Entwürfe</a:t>
            </a:r>
            <a:r>
              <a:rPr lang="en-US" dirty="0"/>
              <a:t> </a:t>
            </a:r>
            <a:r>
              <a:rPr lang="en-US" sz="1600" dirty="0"/>
              <a:t>(www.vde-verlag.de)</a:t>
            </a:r>
          </a:p>
          <a:p>
            <a:pPr marL="0" indent="0">
              <a:buNone/>
            </a:pPr>
            <a:endParaRPr lang="de-DE" sz="1600" b="1" dirty="0" smtClean="0"/>
          </a:p>
          <a:p>
            <a:pPr marL="0" indent="0">
              <a:buNone/>
            </a:pPr>
            <a:r>
              <a:rPr lang="en-US" dirty="0" err="1" smtClean="0"/>
              <a:t>Datenbank-Infosystem</a:t>
            </a:r>
            <a:r>
              <a:rPr lang="en-US" dirty="0" smtClean="0"/>
              <a:t> </a:t>
            </a:r>
            <a:r>
              <a:rPr lang="en-US" dirty="0"/>
              <a:t>(DBIS), </a:t>
            </a:r>
            <a:r>
              <a:rPr lang="en-US" dirty="0" err="1"/>
              <a:t>Universität</a:t>
            </a:r>
            <a:r>
              <a:rPr lang="en-US" dirty="0"/>
              <a:t> </a:t>
            </a:r>
            <a:r>
              <a:rPr lang="en-US" dirty="0" smtClean="0"/>
              <a:t>Rostock</a:t>
            </a:r>
          </a:p>
          <a:p>
            <a:pPr marL="0" indent="0">
              <a:buNone/>
            </a:pPr>
            <a:endParaRPr lang="de-DE" dirty="0"/>
          </a:p>
          <a:p>
            <a:pPr marL="0" indent="0">
              <a:buNone/>
            </a:pPr>
            <a:r>
              <a:rPr lang="de-DE" dirty="0"/>
              <a:t>Universität Rostock Universitätsbibliothek Patent- und Normenzentrum </a:t>
            </a:r>
            <a:endParaRPr lang="de-DE" dirty="0" smtClean="0"/>
          </a:p>
          <a:p>
            <a:pPr marL="0" indent="0">
              <a:buNone/>
            </a:pPr>
            <a:endParaRPr lang="de-DE" dirty="0"/>
          </a:p>
          <a:p>
            <a:pPr marL="0" indent="0">
              <a:buNone/>
            </a:pPr>
            <a:r>
              <a:rPr lang="en-US" dirty="0" smtClean="0"/>
              <a:t>Leibniz-</a:t>
            </a:r>
            <a:r>
              <a:rPr lang="en-US" dirty="0" err="1" smtClean="0"/>
              <a:t>Informationszentrum</a:t>
            </a:r>
            <a:r>
              <a:rPr lang="en-US" dirty="0" smtClean="0"/>
              <a:t> </a:t>
            </a:r>
            <a:r>
              <a:rPr lang="en-US" dirty="0" err="1"/>
              <a:t>Technik</a:t>
            </a:r>
            <a:r>
              <a:rPr lang="en-US" dirty="0"/>
              <a:t> und </a:t>
            </a:r>
            <a:r>
              <a:rPr lang="en-US" dirty="0" err="1" smtClean="0"/>
              <a:t>Naturwissenschaften</a:t>
            </a:r>
            <a:r>
              <a:rPr lang="en-US" dirty="0" smtClean="0"/>
              <a:t> </a:t>
            </a:r>
            <a:r>
              <a:rPr lang="en-US" dirty="0" err="1" smtClean="0"/>
              <a:t>Universitätbibliothek</a:t>
            </a:r>
            <a:endParaRPr lang="de-DE" dirty="0"/>
          </a:p>
          <a:p>
            <a:pPr marL="0" indent="0">
              <a:buNone/>
            </a:pP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26</a:t>
            </a:fld>
            <a:endParaRPr lang="de-DE"/>
          </a:p>
        </p:txBody>
      </p:sp>
      <p:pic>
        <p:nvPicPr>
          <p:cNvPr id="7" name="Picture 6"/>
          <p:cNvPicPr>
            <a:picLocks noChangeAspect="1"/>
          </p:cNvPicPr>
          <p:nvPr/>
        </p:nvPicPr>
        <p:blipFill>
          <a:blip r:embed="rId4"/>
          <a:stretch>
            <a:fillRect/>
          </a:stretch>
        </p:blipFill>
        <p:spPr>
          <a:xfrm>
            <a:off x="5354649" y="1034176"/>
            <a:ext cx="2196984" cy="1602610"/>
          </a:xfrm>
          <a:prstGeom prst="rect">
            <a:avLst/>
          </a:prstGeom>
        </p:spPr>
      </p:pic>
      <p:pic>
        <p:nvPicPr>
          <p:cNvPr id="10" name="Picture 9"/>
          <p:cNvPicPr>
            <a:picLocks noChangeAspect="1"/>
          </p:cNvPicPr>
          <p:nvPr/>
        </p:nvPicPr>
        <p:blipFill>
          <a:blip r:embed="rId5"/>
          <a:stretch>
            <a:fillRect/>
          </a:stretch>
        </p:blipFill>
        <p:spPr>
          <a:xfrm>
            <a:off x="191434" y="1205259"/>
            <a:ext cx="8830616" cy="5081406"/>
          </a:xfrm>
          <a:prstGeom prst="rect">
            <a:avLst/>
          </a:prstGeom>
        </p:spPr>
      </p:pic>
      <p:sp>
        <p:nvSpPr>
          <p:cNvPr id="14" name="TextBox 13"/>
          <p:cNvSpPr txBox="1"/>
          <p:nvPr/>
        </p:nvSpPr>
        <p:spPr>
          <a:xfrm>
            <a:off x="372148" y="2368149"/>
            <a:ext cx="8277394" cy="369332"/>
          </a:xfrm>
          <a:prstGeom prst="rect">
            <a:avLst/>
          </a:prstGeom>
          <a:noFill/>
        </p:spPr>
        <p:txBody>
          <a:bodyPr wrap="none" rtlCol="0">
            <a:spAutoFit/>
          </a:bodyPr>
          <a:lstStyle/>
          <a:p>
            <a:r>
              <a:rPr lang="en-US" b="1" dirty="0">
                <a:solidFill>
                  <a:srgbClr val="FF0000"/>
                </a:solidFill>
              </a:rPr>
              <a:t>Leibniz-</a:t>
            </a:r>
            <a:r>
              <a:rPr lang="en-US" b="1" dirty="0" err="1">
                <a:solidFill>
                  <a:srgbClr val="FF0000"/>
                </a:solidFill>
              </a:rPr>
              <a:t>Informationszentrum</a:t>
            </a:r>
            <a:r>
              <a:rPr lang="en-US" b="1" dirty="0">
                <a:solidFill>
                  <a:srgbClr val="FF0000"/>
                </a:solidFill>
              </a:rPr>
              <a:t> </a:t>
            </a:r>
            <a:r>
              <a:rPr lang="en-US" b="1" dirty="0" err="1">
                <a:solidFill>
                  <a:srgbClr val="FF0000"/>
                </a:solidFill>
              </a:rPr>
              <a:t>Technik</a:t>
            </a:r>
            <a:r>
              <a:rPr lang="en-US" b="1" dirty="0">
                <a:solidFill>
                  <a:srgbClr val="FF0000"/>
                </a:solidFill>
              </a:rPr>
              <a:t> und </a:t>
            </a:r>
            <a:r>
              <a:rPr lang="en-US" b="1" dirty="0" err="1">
                <a:solidFill>
                  <a:srgbClr val="FF0000"/>
                </a:solidFill>
              </a:rPr>
              <a:t>Naturwissenschaften</a:t>
            </a:r>
            <a:r>
              <a:rPr lang="en-US" b="1" dirty="0">
                <a:solidFill>
                  <a:srgbClr val="FF0000"/>
                </a:solidFill>
              </a:rPr>
              <a:t> </a:t>
            </a:r>
            <a:r>
              <a:rPr lang="en-US" b="1" dirty="0" err="1">
                <a:solidFill>
                  <a:srgbClr val="FF0000"/>
                </a:solidFill>
              </a:rPr>
              <a:t>Universitätbibliothek</a:t>
            </a:r>
            <a:endParaRPr lang="de-DE" b="1" dirty="0">
              <a:solidFill>
                <a:srgbClr val="FF0000"/>
              </a:solidFill>
            </a:endParaRPr>
          </a:p>
        </p:txBody>
      </p:sp>
      <p:sp>
        <p:nvSpPr>
          <p:cNvPr id="15" name="Rectangle 14"/>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8522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Fazit</a:t>
            </a:r>
            <a:endParaRPr lang="en-US" dirty="0"/>
          </a:p>
        </p:txBody>
      </p:sp>
      <p:sp>
        <p:nvSpPr>
          <p:cNvPr id="3" name="Content Placeholder 2"/>
          <p:cNvSpPr>
            <a:spLocks noGrp="1"/>
          </p:cNvSpPr>
          <p:nvPr>
            <p:ph idx="1"/>
          </p:nvPr>
        </p:nvSpPr>
        <p:spPr/>
        <p:txBody>
          <a:bodyPr/>
          <a:lstStyle/>
          <a:p>
            <a:r>
              <a:rPr lang="de-DE" dirty="0" smtClean="0"/>
              <a:t>Die Liste der Normen bietet einen schnelle Suchfunktion</a:t>
            </a:r>
          </a:p>
          <a:p>
            <a:r>
              <a:rPr lang="de-DE" dirty="0" smtClean="0"/>
              <a:t>Eine Kateguriesierung für die Energieversorung  </a:t>
            </a:r>
          </a:p>
          <a:p>
            <a:r>
              <a:rPr lang="de-DE" dirty="0" smtClean="0"/>
              <a:t>Schnell Zugreifbar und überral verwendbar </a:t>
            </a:r>
          </a:p>
          <a:p>
            <a:r>
              <a:rPr lang="de-DE" dirty="0" smtClean="0"/>
              <a:t>Die zukunftliche Änderungen sind schnell umsetzbar </a:t>
            </a:r>
          </a:p>
          <a:p>
            <a:r>
              <a:rPr lang="de-DE" dirty="0" smtClean="0"/>
              <a:t>Die Normen sind in der Liste charakterisiert und geteilt</a:t>
            </a:r>
          </a:p>
          <a:p>
            <a:endParaRPr lang="de-DE" dirty="0" smtClean="0"/>
          </a:p>
          <a:p>
            <a:endParaRPr lang="de-DE" dirty="0"/>
          </a:p>
          <a:p>
            <a:r>
              <a:rPr lang="de-DE" dirty="0" smtClean="0"/>
              <a:t>Keine Onlineaktuallisierung bzw. Online wird sie nicht aktuallisiert </a:t>
            </a:r>
          </a:p>
          <a:p>
            <a:r>
              <a:rPr lang="de-DE" dirty="0" smtClean="0"/>
              <a:t>Keine Suchmöglichkeit bzw. Sucheingenschaften sind nicht wie einen Datenbank </a:t>
            </a:r>
          </a:p>
          <a:p>
            <a:endParaRPr lang="de-DE" dirty="0"/>
          </a:p>
          <a:p>
            <a:pPr marL="0" indent="0">
              <a:buNone/>
            </a:pPr>
            <a:endParaRPr lang="de-DE" dirty="0" smtClean="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27</a:t>
            </a:fld>
            <a:endParaRPr lang="de-DE"/>
          </a:p>
        </p:txBody>
      </p:sp>
      <p:sp>
        <p:nvSpPr>
          <p:cNvPr id="7" name="Rectangle 6"/>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825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28</a:t>
            </a:fld>
            <a:endParaRPr lang="de-DE"/>
          </a:p>
        </p:txBody>
      </p:sp>
      <p:sp>
        <p:nvSpPr>
          <p:cNvPr id="7" name="Title 7"/>
          <p:cNvSpPr txBox="1">
            <a:spLocks/>
          </p:cNvSpPr>
          <p:nvPr/>
        </p:nvSpPr>
        <p:spPr>
          <a:xfrm>
            <a:off x="920229" y="2867798"/>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pPr algn="ctr"/>
            <a:r>
              <a:rPr lang="pl-PL" dirty="0"/>
              <a:t>Vielen Dank für Ihre Aufmerksamkeit!</a:t>
            </a:r>
          </a:p>
        </p:txBody>
      </p:sp>
      <p:sp>
        <p:nvSpPr>
          <p:cNvPr id="8" name="Rectangle 7"/>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20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29</a:t>
            </a:fld>
            <a:endParaRPr lang="de-DE"/>
          </a:p>
        </p:txBody>
      </p:sp>
      <p:sp>
        <p:nvSpPr>
          <p:cNvPr id="7" name="Textplatzhalter 1"/>
          <p:cNvSpPr txBox="1">
            <a:spLocks/>
          </p:cNvSpPr>
          <p:nvPr/>
        </p:nvSpPr>
        <p:spPr>
          <a:xfrm>
            <a:off x="190500" y="1695450"/>
            <a:ext cx="8801100" cy="4838700"/>
          </a:xfrm>
          <a:prstGeom prst="rect">
            <a:avLst/>
          </a:prstGeom>
        </p:spPr>
        <p:txBody>
          <a:bodyPr/>
          <a:lst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600" dirty="0" smtClean="0"/>
              <a:t>Schnelle </a:t>
            </a:r>
            <a:r>
              <a:rPr lang="de-DE" sz="1600" dirty="0"/>
              <a:t>Zuordnung durch die </a:t>
            </a:r>
            <a:r>
              <a:rPr lang="de-DE" sz="1600" dirty="0" smtClean="0"/>
              <a:t>Norm-Benamung:</a:t>
            </a:r>
          </a:p>
          <a:p>
            <a:pPr marL="0" indent="0">
              <a:buNone/>
            </a:pPr>
            <a:r>
              <a:rPr lang="de-DE" sz="1600" dirty="0">
                <a:hlinkClick r:id="rId2"/>
              </a:rPr>
              <a:t>http://</a:t>
            </a:r>
            <a:r>
              <a:rPr lang="de-DE" sz="1600" dirty="0" smtClean="0">
                <a:hlinkClick r:id="rId2"/>
              </a:rPr>
              <a:t>www.technische-normen.de/benamung.html</a:t>
            </a:r>
            <a:endParaRPr lang="de-DE" sz="1600" dirty="0" smtClean="0"/>
          </a:p>
          <a:p>
            <a:pPr marL="0" indent="0">
              <a:buNone/>
            </a:pPr>
            <a:endParaRPr lang="de-DE" sz="1600" dirty="0"/>
          </a:p>
          <a:p>
            <a:pPr marL="0" indent="0">
              <a:buNone/>
            </a:pPr>
            <a:r>
              <a:rPr lang="de-DE" sz="1600" dirty="0"/>
              <a:t>Datenbank-Infosystem (DBIS), Universität Rostock, </a:t>
            </a:r>
            <a:r>
              <a:rPr lang="de-DE" sz="1600" dirty="0" smtClean="0">
                <a:hlinkClick r:id="rId3"/>
              </a:rPr>
              <a:t>https</a:t>
            </a:r>
            <a:r>
              <a:rPr lang="de-DE" sz="1600" dirty="0">
                <a:hlinkClick r:id="rId3"/>
              </a:rPr>
              <a:t>://rzblx10.uni-regensburg.de/dbinfo/detail.php?bib_id=ub_hro&amp;colors=&amp;ocolors=&amp;</a:t>
            </a:r>
            <a:r>
              <a:rPr lang="de-DE" sz="1600" dirty="0" smtClean="0">
                <a:hlinkClick r:id="rId3"/>
              </a:rPr>
              <a:t>lett=fs&amp;tid=0&amp;titel_id=1007</a:t>
            </a:r>
            <a:endParaRPr lang="de-DE" sz="1600" dirty="0" smtClean="0"/>
          </a:p>
          <a:p>
            <a:pPr marL="0" indent="0">
              <a:buNone/>
            </a:pPr>
            <a:r>
              <a:rPr lang="de-DE" sz="1600" dirty="0"/>
              <a:t/>
            </a:r>
            <a:br>
              <a:rPr lang="de-DE" sz="1600" dirty="0"/>
            </a:br>
            <a:r>
              <a:rPr lang="de-DE" sz="1600" dirty="0"/>
              <a:t> Über Normen &amp; </a:t>
            </a:r>
            <a:r>
              <a:rPr lang="de-DE" sz="1600" dirty="0" smtClean="0"/>
              <a:t>Standards</a:t>
            </a:r>
          </a:p>
          <a:p>
            <a:pPr marL="0" indent="0">
              <a:buNone/>
            </a:pPr>
            <a:r>
              <a:rPr lang="de-DE" sz="1600" dirty="0" smtClean="0">
                <a:hlinkClick r:id="rId4"/>
              </a:rPr>
              <a:t>https</a:t>
            </a:r>
            <a:r>
              <a:rPr lang="de-DE" sz="1600" dirty="0">
                <a:hlinkClick r:id="rId4"/>
              </a:rPr>
              <a:t>://</a:t>
            </a:r>
            <a:r>
              <a:rPr lang="de-DE" sz="1600" dirty="0" smtClean="0">
                <a:hlinkClick r:id="rId4"/>
              </a:rPr>
              <a:t>www.din.de/de</a:t>
            </a:r>
            <a:endParaRPr lang="de-DE" sz="1600" dirty="0" smtClean="0"/>
          </a:p>
          <a:p>
            <a:pPr marL="0" indent="0">
              <a:buNone/>
            </a:pPr>
            <a:endParaRPr lang="de-DE" sz="1600" dirty="0" smtClean="0"/>
          </a:p>
          <a:p>
            <a:pPr marL="0" indent="0">
              <a:buNone/>
            </a:pPr>
            <a:r>
              <a:rPr lang="de-DE" sz="1600" dirty="0"/>
              <a:t>VDE-Normen und Entwürfe</a:t>
            </a:r>
            <a:endParaRPr lang="de-DE" sz="1600" dirty="0" smtClean="0"/>
          </a:p>
          <a:p>
            <a:pPr marL="0" indent="0">
              <a:buNone/>
            </a:pPr>
            <a:r>
              <a:rPr lang="de-DE" sz="1600" dirty="0">
                <a:hlinkClick r:id="rId5"/>
              </a:rPr>
              <a:t>https://</a:t>
            </a:r>
            <a:r>
              <a:rPr lang="de-DE" sz="1600" dirty="0" smtClean="0">
                <a:hlinkClick r:id="rId5"/>
              </a:rPr>
              <a:t>www.vde-verlag.de/normen/suchen.html</a:t>
            </a:r>
            <a:endParaRPr lang="de-DE" sz="1600" dirty="0" smtClean="0"/>
          </a:p>
          <a:p>
            <a:pPr marL="0" indent="0">
              <a:buNone/>
            </a:pPr>
            <a:endParaRPr lang="de-DE" sz="1600" dirty="0"/>
          </a:p>
          <a:p>
            <a:pPr marL="0" indent="0">
              <a:buNone/>
            </a:pPr>
            <a:endParaRPr lang="de-DE" sz="1600" dirty="0" smtClean="0"/>
          </a:p>
          <a:p>
            <a:pPr marL="0" indent="0">
              <a:buNone/>
            </a:pPr>
            <a:endParaRPr lang="de-DE" sz="1600" dirty="0"/>
          </a:p>
          <a:p>
            <a:pPr marL="0" indent="0">
              <a:buNone/>
            </a:pPr>
            <a:endParaRPr lang="de-DE" sz="1600" dirty="0"/>
          </a:p>
          <a:p>
            <a:pPr marL="0" indent="0">
              <a:buNone/>
            </a:pPr>
            <a:r>
              <a:rPr lang="pl-PL" sz="1600" dirty="0"/>
              <a:t/>
            </a:r>
            <a:br>
              <a:rPr lang="pl-PL" sz="1600" dirty="0"/>
            </a:br>
            <a:r>
              <a:rPr lang="pl-PL" sz="1600" dirty="0"/>
              <a:t/>
            </a:r>
            <a:br>
              <a:rPr lang="pl-PL" sz="1600" dirty="0"/>
            </a:br>
            <a:r>
              <a:rPr lang="pl-PL" sz="1600" dirty="0"/>
              <a:t/>
            </a:r>
            <a:br>
              <a:rPr lang="pl-PL" sz="1600" dirty="0"/>
            </a:br>
            <a:r>
              <a:rPr lang="pl-PL" sz="1600" dirty="0"/>
              <a:t/>
            </a:r>
            <a:br>
              <a:rPr lang="pl-PL" sz="1600" dirty="0"/>
            </a:br>
            <a:endParaRPr lang="pl-PL" sz="1600" dirty="0"/>
          </a:p>
        </p:txBody>
      </p:sp>
      <p:sp>
        <p:nvSpPr>
          <p:cNvPr id="9" name="Titel 3"/>
          <p:cNvSpPr txBox="1">
            <a:spLocks/>
          </p:cNvSpPr>
          <p:nvPr/>
        </p:nvSpPr>
        <p:spPr>
          <a:xfrm>
            <a:off x="954088" y="774677"/>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pl-PL" dirty="0"/>
              <a:t>Literatur- und Internetquellen</a:t>
            </a:r>
            <a:endParaRPr lang="de-DE" dirty="0"/>
          </a:p>
        </p:txBody>
      </p:sp>
      <p:sp>
        <p:nvSpPr>
          <p:cNvPr id="8" name="Rectangle 7"/>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120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Content Placeholder 2"/>
          <p:cNvSpPr>
            <a:spLocks noGrp="1"/>
          </p:cNvSpPr>
          <p:nvPr>
            <p:ph idx="1"/>
          </p:nvPr>
        </p:nvSpPr>
        <p:spPr/>
        <p:txBody>
          <a:bodyPr/>
          <a:lstStyle/>
          <a:p>
            <a:pPr marL="0" indent="0">
              <a:buNone/>
            </a:pPr>
            <a:r>
              <a:rPr lang="de-DE" b="1" dirty="0"/>
              <a:t>Zweck der </a:t>
            </a:r>
            <a:r>
              <a:rPr lang="de-DE" b="1" dirty="0" smtClean="0"/>
              <a:t>Verwendung </a:t>
            </a:r>
            <a:r>
              <a:rPr lang="de-DE" b="1" dirty="0"/>
              <a:t>von </a:t>
            </a:r>
            <a:r>
              <a:rPr lang="de-DE" b="1" dirty="0" smtClean="0"/>
              <a:t>Normen</a:t>
            </a:r>
          </a:p>
          <a:p>
            <a:pPr marL="0" indent="0">
              <a:buNone/>
            </a:pPr>
            <a:endParaRPr lang="de-DE" b="1" dirty="0" smtClean="0"/>
          </a:p>
          <a:p>
            <a:pPr marL="0" indent="0">
              <a:buNone/>
            </a:pPr>
            <a:r>
              <a:rPr lang="de-DE" dirty="0"/>
              <a:t>Normen In Deutschland wird zwischen "Normung" </a:t>
            </a:r>
            <a:r>
              <a:rPr lang="de-DE" dirty="0" smtClean="0"/>
              <a:t>und "Standardisierung</a:t>
            </a:r>
            <a:r>
              <a:rPr lang="de-DE" dirty="0"/>
              <a:t>" </a:t>
            </a:r>
            <a:r>
              <a:rPr lang="de-DE" dirty="0" smtClean="0"/>
              <a:t>unterschieden:</a:t>
            </a:r>
          </a:p>
          <a:p>
            <a:pPr marL="0" indent="0">
              <a:buNone/>
            </a:pPr>
            <a:endParaRPr lang="de-DE" dirty="0"/>
          </a:p>
          <a:p>
            <a:pPr marL="0" indent="0">
              <a:buNone/>
            </a:pPr>
            <a:r>
              <a:rPr lang="de-DE" b="1" dirty="0"/>
              <a:t>"</a:t>
            </a:r>
            <a:r>
              <a:rPr lang="de-DE" b="1" dirty="0" smtClean="0"/>
              <a:t>Normung„ </a:t>
            </a:r>
          </a:p>
          <a:p>
            <a:pPr marL="0" indent="0">
              <a:buNone/>
            </a:pPr>
            <a:r>
              <a:rPr lang="de-DE" dirty="0" smtClean="0"/>
              <a:t>Die </a:t>
            </a:r>
            <a:r>
              <a:rPr lang="de-DE" dirty="0"/>
              <a:t>geplanten Operationen und Aktivitäten zur Schaffung und Umsetzung von Vorschriften zur Harmonisierung von Produkten und </a:t>
            </a:r>
            <a:r>
              <a:rPr lang="de-DE" dirty="0" smtClean="0"/>
              <a:t>Dienstleistungen</a:t>
            </a:r>
          </a:p>
          <a:p>
            <a:pPr marL="0" indent="0">
              <a:buNone/>
            </a:pPr>
            <a:endParaRPr lang="de-DE" dirty="0"/>
          </a:p>
          <a:p>
            <a:pPr marL="0" indent="0">
              <a:buNone/>
            </a:pPr>
            <a:r>
              <a:rPr lang="de-DE" b="1" dirty="0"/>
              <a:t>"Standardisierung"</a:t>
            </a:r>
            <a:endParaRPr lang="de-DE" dirty="0" smtClean="0"/>
          </a:p>
          <a:p>
            <a:pPr marL="0" indent="0">
              <a:buNone/>
            </a:pPr>
            <a:r>
              <a:rPr lang="de-DE" dirty="0" smtClean="0"/>
              <a:t>Dieselben </a:t>
            </a:r>
            <a:r>
              <a:rPr lang="de-DE" dirty="0"/>
              <a:t>oder ähnliche Gegenstände in vielen verschiedenen Kontexten an verschiedenen Orten von verschiedenen Personengruppen </a:t>
            </a:r>
            <a:r>
              <a:rPr lang="de-DE" dirty="0" smtClean="0"/>
              <a:t>verwenden</a:t>
            </a:r>
            <a:endParaRPr lang="de-DE" dirty="0"/>
          </a:p>
          <a:p>
            <a:pPr marL="0" indent="0">
              <a:buNone/>
            </a:pPr>
            <a:endParaRPr lang="de-DE" dirty="0"/>
          </a:p>
          <a:p>
            <a:pPr marL="0" indent="0">
              <a:buNone/>
            </a:pPr>
            <a:endParaRPr lang="de-DE"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3</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dirty="0"/>
              <a:t>Motivation</a:t>
            </a:r>
          </a:p>
        </p:txBody>
      </p:sp>
      <p:sp>
        <p:nvSpPr>
          <p:cNvPr id="7" name="Rectangle 6"/>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418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Motivation</a:t>
            </a:r>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4</a:t>
            </a:fld>
            <a:endParaRPr lang="de-DE"/>
          </a:p>
        </p:txBody>
      </p:sp>
      <p:sp>
        <p:nvSpPr>
          <p:cNvPr id="10" name="TextBox 9"/>
          <p:cNvSpPr txBox="1"/>
          <p:nvPr/>
        </p:nvSpPr>
        <p:spPr>
          <a:xfrm>
            <a:off x="2309362" y="1156766"/>
            <a:ext cx="3828997" cy="984885"/>
          </a:xfrm>
          <a:prstGeom prst="rect">
            <a:avLst/>
          </a:prstGeom>
          <a:noFill/>
        </p:spPr>
        <p:txBody>
          <a:bodyPr wrap="none" rtlCol="0">
            <a:spAutoFit/>
          </a:bodyPr>
          <a:lstStyle/>
          <a:p>
            <a:pPr algn="ctr"/>
            <a:r>
              <a:rPr lang="de-DE" sz="2000" dirty="0"/>
              <a:t>Technisch-wissenschaftliche </a:t>
            </a:r>
            <a:r>
              <a:rPr lang="de-DE" sz="2000" dirty="0" smtClean="0"/>
              <a:t>Arbeit</a:t>
            </a:r>
          </a:p>
          <a:p>
            <a:pPr algn="ctr"/>
            <a:r>
              <a:rPr lang="de-DE" sz="2000" dirty="0" smtClean="0"/>
              <a:t>(Energieversorgung) </a:t>
            </a:r>
            <a:endParaRPr lang="de-DE" sz="2000" dirty="0"/>
          </a:p>
          <a:p>
            <a:endParaRPr lang="en-US" dirty="0"/>
          </a:p>
        </p:txBody>
      </p:sp>
      <p:sp>
        <p:nvSpPr>
          <p:cNvPr id="14" name="Cloud 13"/>
          <p:cNvSpPr/>
          <p:nvPr/>
        </p:nvSpPr>
        <p:spPr>
          <a:xfrm>
            <a:off x="3506239" y="1817844"/>
            <a:ext cx="1753483" cy="114935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Standard</a:t>
            </a:r>
            <a:r>
              <a:rPr lang="de-DE" dirty="0" smtClean="0"/>
              <a:t>?</a:t>
            </a:r>
            <a:endParaRPr lang="en-US" dirty="0"/>
          </a:p>
        </p:txBody>
      </p:sp>
      <p:sp>
        <p:nvSpPr>
          <p:cNvPr id="17" name="TextBox 16"/>
          <p:cNvSpPr txBox="1"/>
          <p:nvPr/>
        </p:nvSpPr>
        <p:spPr>
          <a:xfrm>
            <a:off x="3762836" y="3044627"/>
            <a:ext cx="922047" cy="369332"/>
          </a:xfrm>
          <a:prstGeom prst="rect">
            <a:avLst/>
          </a:prstGeom>
          <a:noFill/>
        </p:spPr>
        <p:txBody>
          <a:bodyPr wrap="none" rtlCol="0">
            <a:spAutoFit/>
          </a:bodyPr>
          <a:lstStyle/>
          <a:p>
            <a:r>
              <a:rPr lang="de-DE" dirty="0" smtClean="0"/>
              <a:t>Suchen </a:t>
            </a:r>
            <a:endParaRPr lang="en-US" dirty="0"/>
          </a:p>
        </p:txBody>
      </p:sp>
      <p:sp>
        <p:nvSpPr>
          <p:cNvPr id="18" name="TextBox 17"/>
          <p:cNvSpPr txBox="1"/>
          <p:nvPr/>
        </p:nvSpPr>
        <p:spPr>
          <a:xfrm>
            <a:off x="3421846" y="3915704"/>
            <a:ext cx="1823320" cy="369332"/>
          </a:xfrm>
          <a:prstGeom prst="rect">
            <a:avLst/>
          </a:prstGeom>
          <a:noFill/>
        </p:spPr>
        <p:txBody>
          <a:bodyPr wrap="none" rtlCol="0">
            <a:spAutoFit/>
          </a:bodyPr>
          <a:lstStyle/>
          <a:p>
            <a:r>
              <a:rPr lang="de-DE" dirty="0"/>
              <a:t>Ist zeitaufwändig </a:t>
            </a:r>
            <a:endParaRPr lang="en-US" dirty="0"/>
          </a:p>
        </p:txBody>
      </p:sp>
      <p:sp>
        <p:nvSpPr>
          <p:cNvPr id="19" name="Down Arrow 18"/>
          <p:cNvSpPr/>
          <p:nvPr/>
        </p:nvSpPr>
        <p:spPr>
          <a:xfrm>
            <a:off x="4076541" y="3495210"/>
            <a:ext cx="294640" cy="354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lowchart: Alternate Process 19"/>
          <p:cNvSpPr/>
          <p:nvPr/>
        </p:nvSpPr>
        <p:spPr>
          <a:xfrm>
            <a:off x="3114321" y="4299855"/>
            <a:ext cx="2438370" cy="19042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smtClean="0"/>
              <a:t>Wir brauchen eine schnelle lösung </a:t>
            </a:r>
          </a:p>
          <a:p>
            <a:pPr algn="ctr"/>
            <a:endParaRPr lang="de-DE" b="1" dirty="0"/>
          </a:p>
          <a:p>
            <a:pPr algn="ctr"/>
            <a:r>
              <a:rPr lang="de-DE" b="1" dirty="0" smtClean="0"/>
              <a:t>bzw. </a:t>
            </a:r>
            <a:r>
              <a:rPr lang="de-DE" b="1" dirty="0"/>
              <a:t>a</a:t>
            </a:r>
            <a:r>
              <a:rPr lang="de-DE" b="1" dirty="0" smtClean="0"/>
              <a:t>ktuelle Normen Liste</a:t>
            </a:r>
            <a:endParaRPr lang="en-US" b="1" dirty="0"/>
          </a:p>
        </p:txBody>
      </p:sp>
      <p:sp>
        <p:nvSpPr>
          <p:cNvPr id="21" name="Rectangle 20"/>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371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down)">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down)">
                                      <p:cBhvr>
                                        <p:cTn id="19" dur="500"/>
                                        <p:tgtEl>
                                          <p:spTgt spid="1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1000"/>
                                        <p:tgtEl>
                                          <p:spTgt spid="20"/>
                                        </p:tgtEl>
                                      </p:cBhvr>
                                    </p:animEffect>
                                    <p:anim calcmode="lin" valueType="num">
                                      <p:cBhvr>
                                        <p:cTn id="28" dur="1000" fill="hold"/>
                                        <p:tgtEl>
                                          <p:spTgt spid="20"/>
                                        </p:tgtEl>
                                        <p:attrNameLst>
                                          <p:attrName>ppt_x</p:attrName>
                                        </p:attrNameLst>
                                      </p:cBhvr>
                                      <p:tavLst>
                                        <p:tav tm="0">
                                          <p:val>
                                            <p:strVal val="#ppt_x"/>
                                          </p:val>
                                        </p:tav>
                                        <p:tav tm="100000">
                                          <p:val>
                                            <p:strVal val="#ppt_x"/>
                                          </p:val>
                                        </p:tav>
                                      </p:tavLst>
                                    </p:anim>
                                    <p:anim calcmode="lin" valueType="num">
                                      <p:cBhvr>
                                        <p:cTn id="2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5</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dirty="0"/>
              <a:t>Gliederung</a:t>
            </a:r>
          </a:p>
        </p:txBody>
      </p:sp>
      <p:sp>
        <p:nvSpPr>
          <p:cNvPr id="8" name="Textplatzhalter 1"/>
          <p:cNvSpPr txBox="1">
            <a:spLocks/>
          </p:cNvSpPr>
          <p:nvPr/>
        </p:nvSpPr>
        <p:spPr>
          <a:xfrm>
            <a:off x="917711" y="1436842"/>
            <a:ext cx="7923212" cy="4756789"/>
          </a:xfrm>
          <a:prstGeom prst="rect">
            <a:avLst/>
          </a:prstGeom>
        </p:spPr>
        <p:txBody>
          <a:bodyPr/>
          <a:lst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smtClean="0"/>
              <a:t>DIN</a:t>
            </a:r>
            <a:endParaRPr lang="de-DE" dirty="0"/>
          </a:p>
          <a:p>
            <a:r>
              <a:rPr lang="de-DE" dirty="0" smtClean="0"/>
              <a:t>VDE</a:t>
            </a:r>
            <a:endParaRPr lang="de-DE" dirty="0"/>
          </a:p>
          <a:p>
            <a:r>
              <a:rPr lang="de-DE" dirty="0"/>
              <a:t>Zuordnung durch </a:t>
            </a:r>
            <a:r>
              <a:rPr lang="de-DE" dirty="0" smtClean="0"/>
              <a:t>die Norm-Benamung</a:t>
            </a:r>
            <a:endParaRPr lang="de-DE" dirty="0"/>
          </a:p>
          <a:p>
            <a:r>
              <a:rPr lang="de-DE" dirty="0" smtClean="0"/>
              <a:t>Klassifizierungen</a:t>
            </a:r>
            <a:endParaRPr lang="de-DE" dirty="0" smtClean="0"/>
          </a:p>
          <a:p>
            <a:r>
              <a:rPr lang="de-DE" dirty="0" smtClean="0"/>
              <a:t>Inhalten</a:t>
            </a:r>
          </a:p>
          <a:p>
            <a:r>
              <a:rPr lang="de-DE" dirty="0" smtClean="0"/>
              <a:t>Arbeitsstrucktur </a:t>
            </a:r>
          </a:p>
          <a:p>
            <a:r>
              <a:rPr lang="de-DE" dirty="0" smtClean="0"/>
              <a:t>Suchfunktion</a:t>
            </a:r>
          </a:p>
          <a:p>
            <a:r>
              <a:rPr lang="de-DE" dirty="0" smtClean="0"/>
              <a:t>Erstellung der Liste </a:t>
            </a:r>
            <a:endParaRPr lang="de-DE" dirty="0"/>
          </a:p>
          <a:p>
            <a:r>
              <a:rPr lang="de-DE" dirty="0" smtClean="0"/>
              <a:t>Fazit</a:t>
            </a:r>
          </a:p>
          <a:p>
            <a:r>
              <a:rPr lang="pl-PL" dirty="0"/>
              <a:t>Literatur- und Internetquellen</a:t>
            </a:r>
            <a:endParaRPr lang="de-DE" dirty="0"/>
          </a:p>
          <a:p>
            <a:endParaRPr lang="de-DE" dirty="0"/>
          </a:p>
          <a:p>
            <a:endParaRPr lang="de-DE" dirty="0"/>
          </a:p>
        </p:txBody>
      </p:sp>
      <p:pic>
        <p:nvPicPr>
          <p:cNvPr id="2" name="Picture 1"/>
          <p:cNvPicPr>
            <a:picLocks noChangeAspect="1"/>
          </p:cNvPicPr>
          <p:nvPr/>
        </p:nvPicPr>
        <p:blipFill>
          <a:blip r:embed="rId3"/>
          <a:stretch>
            <a:fillRect/>
          </a:stretch>
        </p:blipFill>
        <p:spPr>
          <a:xfrm>
            <a:off x="5620187" y="45531"/>
            <a:ext cx="3401863" cy="573074"/>
          </a:xfrm>
          <a:prstGeom prst="rect">
            <a:avLst/>
          </a:prstGeom>
        </p:spPr>
      </p:pic>
    </p:spTree>
    <p:extLst>
      <p:ext uri="{BB962C8B-B14F-4D97-AF65-F5344CB8AC3E}">
        <p14:creationId xmlns:p14="http://schemas.microsoft.com/office/powerpoint/2010/main" val="41986701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6</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en-US" dirty="0" err="1"/>
              <a:t>Wer</a:t>
            </a:r>
            <a:r>
              <a:rPr lang="en-US" dirty="0"/>
              <a:t> </a:t>
            </a:r>
            <a:r>
              <a:rPr lang="en-US" dirty="0" err="1"/>
              <a:t>ist</a:t>
            </a:r>
            <a:r>
              <a:rPr lang="en-US" dirty="0"/>
              <a:t> DIN?</a:t>
            </a:r>
          </a:p>
        </p:txBody>
      </p:sp>
      <p:sp>
        <p:nvSpPr>
          <p:cNvPr id="8" name="Textplatzhalter 1"/>
          <p:cNvSpPr txBox="1">
            <a:spLocks/>
          </p:cNvSpPr>
          <p:nvPr/>
        </p:nvSpPr>
        <p:spPr>
          <a:xfrm>
            <a:off x="459935" y="1539902"/>
            <a:ext cx="7923212" cy="5099685"/>
          </a:xfrm>
          <a:prstGeom prst="rect">
            <a:avLst/>
          </a:prstGeom>
        </p:spPr>
        <p:txBody>
          <a:bodyPr/>
          <a:lst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dirty="0"/>
              <a:t>DIN ist Dienstleister für Normung und Standardisierung , um marktgerechte Normen und Standards zu entwickeln, die den Welthandel ermöglichen und Innovationen fördern, Effizienz und Qualität sichern sowie Gesellschaft und Umwelt schützen.</a:t>
            </a:r>
          </a:p>
          <a:p>
            <a:pPr marL="0" indent="0">
              <a:buNone/>
            </a:pPr>
            <a:endParaRPr lang="de-DE" dirty="0"/>
          </a:p>
          <a:p>
            <a:pPr marL="0" indent="0">
              <a:buNone/>
            </a:pPr>
            <a:endParaRPr lang="de-D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6373" y="3576320"/>
            <a:ext cx="2469592" cy="1913934"/>
          </a:xfrm>
          <a:prstGeom prst="rect">
            <a:avLst/>
          </a:prstGeom>
        </p:spPr>
      </p:pic>
      <p:pic>
        <p:nvPicPr>
          <p:cNvPr id="2" name="Picture 1"/>
          <p:cNvPicPr>
            <a:picLocks noChangeAspect="1"/>
          </p:cNvPicPr>
          <p:nvPr/>
        </p:nvPicPr>
        <p:blipFill>
          <a:blip r:embed="rId4"/>
          <a:stretch>
            <a:fillRect/>
          </a:stretch>
        </p:blipFill>
        <p:spPr>
          <a:xfrm>
            <a:off x="5742137" y="24833"/>
            <a:ext cx="3401863" cy="573074"/>
          </a:xfrm>
          <a:prstGeom prst="rect">
            <a:avLst/>
          </a:prstGeom>
        </p:spPr>
      </p:pic>
    </p:spTree>
    <p:extLst>
      <p:ext uri="{BB962C8B-B14F-4D97-AF65-F5344CB8AC3E}">
        <p14:creationId xmlns:p14="http://schemas.microsoft.com/office/powerpoint/2010/main" val="1107996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7</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dirty="0" smtClean="0"/>
              <a:t>Was </a:t>
            </a:r>
            <a:r>
              <a:rPr lang="de-DE" dirty="0"/>
              <a:t>ist </a:t>
            </a:r>
            <a:r>
              <a:rPr lang="de-DE" dirty="0" smtClean="0"/>
              <a:t>VDE?</a:t>
            </a:r>
            <a:endParaRPr lang="de-DE" dirty="0"/>
          </a:p>
        </p:txBody>
      </p:sp>
      <p:sp>
        <p:nvSpPr>
          <p:cNvPr id="8" name="Textplatzhalter 1"/>
          <p:cNvSpPr txBox="1">
            <a:spLocks/>
          </p:cNvSpPr>
          <p:nvPr/>
        </p:nvSpPr>
        <p:spPr>
          <a:xfrm>
            <a:off x="745467" y="1470510"/>
            <a:ext cx="7923212" cy="4878234"/>
          </a:xfrm>
          <a:prstGeom prst="rect">
            <a:avLst/>
          </a:prstGeom>
        </p:spPr>
        <p:txBody>
          <a:bodyPr/>
          <a:lst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dirty="0"/>
              <a:t>Weltweit stehen VDE-Marken auf Elektroprodukten für Schutz und Sicherheit. Durch die ganzheitliche, neutrale und unabhängige Prüfung elektrotechnischer Erzeugnisse setzt sich das VDE-Institut für deren Sicherheit, elektromagnetische Verträglichkeit und Gebrauchstauglichkeit ein. Außerdem unterstützt das VDE-Institut mit seinen Dienstleistungen die Investitionen der Hersteller in die Qualität ihrer Produkte.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799" y="3988494"/>
            <a:ext cx="4006237" cy="1354568"/>
          </a:xfrm>
          <a:prstGeom prst="rect">
            <a:avLst/>
          </a:prstGeom>
        </p:spPr>
      </p:pic>
      <p:sp>
        <p:nvSpPr>
          <p:cNvPr id="9" name="Rectangle 8"/>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1216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a:t>UNIVERSITÄT ROSTOCK | FAKULTÄT für INFORMATIK UND ELEKTROTECHNIK</a:t>
            </a:r>
          </a:p>
        </p:txBody>
      </p:sp>
      <p:sp>
        <p:nvSpPr>
          <p:cNvPr id="6" name="Slide Number Placeholder 5"/>
          <p:cNvSpPr>
            <a:spLocks noGrp="1"/>
          </p:cNvSpPr>
          <p:nvPr>
            <p:ph type="sldNum" sz="quarter" idx="12"/>
          </p:nvPr>
        </p:nvSpPr>
        <p:spPr/>
        <p:txBody>
          <a:bodyPr/>
          <a:lstStyle/>
          <a:p>
            <a:fld id="{57433293-0A8F-4FFE-A677-8AF6D6FBAE9B}" type="slidenum">
              <a:rPr lang="de-DE" smtClean="0"/>
              <a:t>8</a:t>
            </a:fld>
            <a:endParaRPr lang="de-DE"/>
          </a:p>
        </p:txBody>
      </p:sp>
      <p:sp>
        <p:nvSpPr>
          <p:cNvPr id="11" name="Title 7"/>
          <p:cNvSpPr txBox="1">
            <a:spLocks/>
          </p:cNvSpPr>
          <p:nvPr/>
        </p:nvSpPr>
        <p:spPr>
          <a:xfrm>
            <a:off x="917711" y="778024"/>
            <a:ext cx="7578725" cy="4016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2400" b="1" kern="1200">
                <a:solidFill>
                  <a:srgbClr val="004A99"/>
                </a:solidFill>
                <a:latin typeface="+mj-lt"/>
                <a:ea typeface="+mj-ea"/>
                <a:cs typeface="+mj-cs"/>
              </a:defRPr>
            </a:lvl1pPr>
          </a:lstStyle>
          <a:p>
            <a:r>
              <a:rPr lang="de-DE" dirty="0"/>
              <a:t>Zuordnung durch die </a:t>
            </a:r>
            <a:r>
              <a:rPr lang="de-DE" dirty="0" smtClean="0"/>
              <a:t>Norm-Benamung</a:t>
            </a:r>
            <a:endParaRPr lang="de-DE" dirty="0"/>
          </a:p>
        </p:txBody>
      </p:sp>
      <p:sp>
        <p:nvSpPr>
          <p:cNvPr id="8" name="Textplatzhalter 1"/>
          <p:cNvSpPr txBox="1">
            <a:spLocks/>
          </p:cNvSpPr>
          <p:nvPr/>
        </p:nvSpPr>
        <p:spPr>
          <a:xfrm>
            <a:off x="304800" y="1451132"/>
            <a:ext cx="8553450" cy="5263996"/>
          </a:xfrm>
          <a:prstGeom prst="rect">
            <a:avLst/>
          </a:prstGeom>
        </p:spPr>
        <p:txBody>
          <a:bodyPr/>
          <a:lstStyle>
            <a:lvl1pPr marL="228600" indent="-228600" algn="l" defTabSz="914400" rtl="0" eaLnBrk="1" latinLnBrk="0" hangingPunct="1">
              <a:lnSpc>
                <a:spcPct val="90000"/>
              </a:lnSpc>
              <a:spcBef>
                <a:spcPts val="1000"/>
              </a:spcBef>
              <a:buClr>
                <a:srgbClr val="004A99"/>
              </a:buClr>
              <a:buSzPct val="100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4A99"/>
              </a:buClr>
              <a:buSzPct val="80000"/>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4A99"/>
              </a:buClr>
              <a:buFont typeface="Symbol" panose="05050102010706020507" pitchFamily="18" charset="2"/>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4A99"/>
              </a:buClr>
              <a:buSzPct val="80000"/>
              <a:buFont typeface="Symbol" panose="05050102010706020507"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4A99"/>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r>
              <a:rPr lang="en-US" b="1" dirty="0" smtClean="0"/>
              <a:t>DIN</a:t>
            </a:r>
          </a:p>
          <a:p>
            <a:pPr marL="0" indent="0" fontAlgn="base">
              <a:buNone/>
            </a:pPr>
            <a:r>
              <a:rPr lang="de-DE" b="1" dirty="0"/>
              <a:t>	</a:t>
            </a:r>
            <a:r>
              <a:rPr lang="de-DE" dirty="0"/>
              <a:t>Deutsches Institut für Normung e. V.</a:t>
            </a:r>
            <a:endParaRPr lang="en-US" dirty="0"/>
          </a:p>
          <a:p>
            <a:pPr fontAlgn="base"/>
            <a:r>
              <a:rPr lang="en-US" b="1" dirty="0"/>
              <a:t>DIN </a:t>
            </a:r>
            <a:r>
              <a:rPr lang="en-US" b="1" dirty="0" smtClean="0"/>
              <a:t>VDE</a:t>
            </a:r>
          </a:p>
          <a:p>
            <a:pPr marL="0" indent="0" fontAlgn="base">
              <a:buNone/>
            </a:pPr>
            <a:r>
              <a:rPr lang="de-DE" b="1" dirty="0"/>
              <a:t>	</a:t>
            </a:r>
            <a:r>
              <a:rPr lang="de-DE" dirty="0"/>
              <a:t>Verband deutscher Elektrotechnik , Elektronik und Informationstechnik.</a:t>
            </a:r>
            <a:endParaRPr lang="en-US" dirty="0"/>
          </a:p>
          <a:p>
            <a:pPr fontAlgn="base"/>
            <a:r>
              <a:rPr lang="en-US" b="1" dirty="0" smtClean="0"/>
              <a:t>DIN EN</a:t>
            </a:r>
          </a:p>
          <a:p>
            <a:pPr marL="0" indent="0" fontAlgn="base">
              <a:buNone/>
            </a:pPr>
            <a:r>
              <a:rPr lang="de-DE" b="1" dirty="0"/>
              <a:t>	 </a:t>
            </a:r>
            <a:r>
              <a:rPr lang="de-DE" dirty="0"/>
              <a:t>Deutsches Institut für Normung - Europäischen Norm</a:t>
            </a:r>
            <a:endParaRPr lang="en-US" dirty="0"/>
          </a:p>
          <a:p>
            <a:pPr fontAlgn="base"/>
            <a:r>
              <a:rPr lang="en-US" b="1" dirty="0"/>
              <a:t>DIN EN ISO</a:t>
            </a:r>
          </a:p>
          <a:p>
            <a:pPr marL="0" indent="0">
              <a:buNone/>
            </a:pPr>
            <a:r>
              <a:rPr lang="de-DE" dirty="0"/>
              <a:t> </a:t>
            </a:r>
            <a:r>
              <a:rPr lang="de-DE" dirty="0" smtClean="0"/>
              <a:t>	Deutsches </a:t>
            </a:r>
            <a:r>
              <a:rPr lang="de-DE" dirty="0"/>
              <a:t>Institut für Normung - Europäischen Norm - International Standards Organization</a:t>
            </a:r>
          </a:p>
          <a:p>
            <a:pPr marL="0" indent="0">
              <a:buNone/>
            </a:pPr>
            <a:endParaRPr lang="de-DE" dirty="0"/>
          </a:p>
          <a:p>
            <a:pPr marL="0" indent="0">
              <a:buNone/>
            </a:pPr>
            <a:endParaRPr lang="de-DE" dirty="0"/>
          </a:p>
          <a:p>
            <a:pPr marL="0" indent="0">
              <a:buNone/>
            </a:pPr>
            <a:endParaRPr lang="de-DE" dirty="0"/>
          </a:p>
        </p:txBody>
      </p:sp>
      <p:sp>
        <p:nvSpPr>
          <p:cNvPr id="7" name="Rectangle 6"/>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60139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Klassifizierungen</a:t>
            </a:r>
            <a:endParaRPr lang="en-US" dirty="0"/>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9C2123CD-75AC-4FF4-95AC-811F4D86C814}" type="datetime1">
              <a:rPr lang="de-DE" smtClean="0"/>
              <a:t>28.03.2021</a:t>
            </a:fld>
            <a:endParaRPr lang="de-DE"/>
          </a:p>
        </p:txBody>
      </p:sp>
      <p:sp>
        <p:nvSpPr>
          <p:cNvPr id="5" name="Footer Placeholder 4"/>
          <p:cNvSpPr>
            <a:spLocks noGrp="1"/>
          </p:cNvSpPr>
          <p:nvPr>
            <p:ph type="ftr" sz="quarter" idx="11"/>
          </p:nvPr>
        </p:nvSpPr>
        <p:spPr/>
        <p:txBody>
          <a:bodyPr/>
          <a:lstStyle/>
          <a:p>
            <a:r>
              <a:rPr lang="de-DE" smtClean="0"/>
              <a:t>UNIVERSITÄT ROSTOCK | FAKULTÄT für INFORMATIK UND ELEKTROTECHNIK</a:t>
            </a:r>
            <a:endParaRPr lang="de-DE"/>
          </a:p>
        </p:txBody>
      </p:sp>
      <p:sp>
        <p:nvSpPr>
          <p:cNvPr id="6" name="Slide Number Placeholder 5"/>
          <p:cNvSpPr>
            <a:spLocks noGrp="1"/>
          </p:cNvSpPr>
          <p:nvPr>
            <p:ph type="sldNum" sz="quarter" idx="12"/>
          </p:nvPr>
        </p:nvSpPr>
        <p:spPr/>
        <p:txBody>
          <a:bodyPr/>
          <a:lstStyle/>
          <a:p>
            <a:fld id="{57433293-0A8F-4FFE-A677-8AF6D6FBAE9B}" type="slidenum">
              <a:rPr lang="de-DE" smtClean="0"/>
              <a:t>9</a:t>
            </a:fld>
            <a:endParaRPr lang="de-DE"/>
          </a:p>
        </p:txBody>
      </p:sp>
      <p:graphicFrame>
        <p:nvGraphicFramePr>
          <p:cNvPr id="7" name="Content Placeholder 3"/>
          <p:cNvGraphicFramePr>
            <a:graphicFrameLocks/>
          </p:cNvGraphicFramePr>
          <p:nvPr>
            <p:extLst>
              <p:ext uri="{D42A27DB-BD31-4B8C-83A1-F6EECF244321}">
                <p14:modId xmlns:p14="http://schemas.microsoft.com/office/powerpoint/2010/main" val="2904673536"/>
              </p:ext>
            </p:extLst>
          </p:nvPr>
        </p:nvGraphicFramePr>
        <p:xfrm>
          <a:off x="54459" y="1198078"/>
          <a:ext cx="8880511" cy="5398383"/>
        </p:xfrm>
        <a:graphic>
          <a:graphicData uri="http://schemas.openxmlformats.org/drawingml/2006/table">
            <a:tbl>
              <a:tblPr firstRow="1" bandRow="1">
                <a:tableStyleId>{5C22544A-7EE6-4342-B048-85BDC9FD1C3A}</a:tableStyleId>
              </a:tblPr>
              <a:tblGrid>
                <a:gridCol w="923004"/>
                <a:gridCol w="1545021"/>
                <a:gridCol w="2448910"/>
                <a:gridCol w="3963576"/>
              </a:tblGrid>
              <a:tr h="338056">
                <a:tc>
                  <a:txBody>
                    <a:bodyPr/>
                    <a:lstStyle/>
                    <a:p>
                      <a:r>
                        <a:rPr lang="en-US" sz="1800" b="1" i="0" kern="1200" dirty="0" err="1" smtClean="0">
                          <a:solidFill>
                            <a:schemeClr val="lt1"/>
                          </a:solidFill>
                          <a:effectLst/>
                          <a:latin typeface="+mn-lt"/>
                          <a:ea typeface="+mn-ea"/>
                          <a:cs typeface="+mn-cs"/>
                        </a:rPr>
                        <a:t>Gruppe</a:t>
                      </a:r>
                      <a:endParaRPr lang="en-US" dirty="0"/>
                    </a:p>
                  </a:txBody>
                  <a:tcPr/>
                </a:tc>
                <a:tc>
                  <a:txBody>
                    <a:bodyPr/>
                    <a:lstStyle/>
                    <a:p>
                      <a:r>
                        <a:rPr lang="en-US" sz="1800" b="1" i="0" kern="1200" dirty="0" err="1" smtClean="0">
                          <a:solidFill>
                            <a:schemeClr val="lt1"/>
                          </a:solidFill>
                          <a:effectLst/>
                          <a:latin typeface="+mn-lt"/>
                          <a:ea typeface="+mn-ea"/>
                          <a:cs typeface="+mn-cs"/>
                        </a:rPr>
                        <a:t>Normenreihe</a:t>
                      </a:r>
                      <a:endParaRPr lang="en-US" dirty="0"/>
                    </a:p>
                  </a:txBody>
                  <a:tcPr/>
                </a:tc>
                <a:tc>
                  <a:txBody>
                    <a:bodyPr/>
                    <a:lstStyle/>
                    <a:p>
                      <a:r>
                        <a:rPr lang="en-US" sz="1800" b="1" i="0" kern="1200" dirty="0" err="1" smtClean="0">
                          <a:solidFill>
                            <a:schemeClr val="lt1"/>
                          </a:solidFill>
                          <a:effectLst/>
                          <a:latin typeface="+mn-lt"/>
                          <a:ea typeface="+mn-ea"/>
                          <a:cs typeface="+mn-cs"/>
                        </a:rPr>
                        <a:t>Themengebiet</a:t>
                      </a:r>
                      <a:endParaRPr lang="en-US" dirty="0"/>
                    </a:p>
                  </a:txBody>
                  <a:tcPr/>
                </a:tc>
                <a:tc>
                  <a:txBody>
                    <a:bodyPr/>
                    <a:lstStyle/>
                    <a:p>
                      <a:r>
                        <a:rPr lang="en-US" sz="1800" b="1" i="0" kern="1200" dirty="0" err="1" smtClean="0">
                          <a:solidFill>
                            <a:schemeClr val="lt1"/>
                          </a:solidFill>
                          <a:effectLst/>
                          <a:latin typeface="+mn-lt"/>
                          <a:ea typeface="+mn-ea"/>
                          <a:cs typeface="+mn-cs"/>
                        </a:rPr>
                        <a:t>Erläuterung</a:t>
                      </a:r>
                      <a:endParaRPr lang="en-US" dirty="0"/>
                    </a:p>
                  </a:txBody>
                  <a:tcPr/>
                </a:tc>
              </a:tr>
              <a:tr h="350049">
                <a:tc>
                  <a:txBody>
                    <a:bodyPr/>
                    <a:lstStyle/>
                    <a:p>
                      <a:r>
                        <a:rPr lang="en-US" dirty="0" smtClean="0"/>
                        <a:t>0</a:t>
                      </a:r>
                      <a:endParaRPr lang="en-US" dirty="0"/>
                    </a:p>
                  </a:txBody>
                  <a:tcPr/>
                </a:tc>
                <a:tc>
                  <a:txBody>
                    <a:bodyPr/>
                    <a:lstStyle/>
                    <a:p>
                      <a:r>
                        <a:rPr lang="en-US" dirty="0" smtClean="0"/>
                        <a:t>DIN-VDE 00xx</a:t>
                      </a:r>
                      <a:endParaRPr lang="en-US" dirty="0"/>
                    </a:p>
                  </a:txBody>
                  <a:tcPr/>
                </a:tc>
                <a:tc>
                  <a:txBody>
                    <a:bodyPr/>
                    <a:lstStyle/>
                    <a:p>
                      <a:r>
                        <a:rPr lang="en-US" dirty="0" err="1" smtClean="0"/>
                        <a:t>Allgemeine</a:t>
                      </a:r>
                      <a:r>
                        <a:rPr lang="en-US" dirty="0" smtClean="0"/>
                        <a:t> </a:t>
                      </a:r>
                      <a:r>
                        <a:rPr lang="en-US" dirty="0" err="1" smtClean="0"/>
                        <a:t>Grundsätze</a:t>
                      </a:r>
                      <a:endParaRPr lang="en-US" dirty="0"/>
                    </a:p>
                  </a:txBody>
                  <a:tcPr/>
                </a:tc>
                <a:tc>
                  <a:txBody>
                    <a:bodyPr/>
                    <a:lstStyle/>
                    <a:p>
                      <a:r>
                        <a:rPr lang="en-US" dirty="0" smtClean="0">
                          <a:effectLst/>
                        </a:rPr>
                        <a:t>Meta-</a:t>
                      </a:r>
                      <a:r>
                        <a:rPr lang="en-US" dirty="0" err="1" smtClean="0">
                          <a:effectLst/>
                        </a:rPr>
                        <a:t>Normen</a:t>
                      </a:r>
                      <a:endParaRPr lang="en-US" dirty="0">
                        <a:effectLst/>
                      </a:endParaRPr>
                    </a:p>
                  </a:txBody>
                  <a:tcPr anchor="ctr"/>
                </a:tc>
              </a:tr>
              <a:tr h="566186">
                <a:tc>
                  <a:txBody>
                    <a:bodyPr/>
                    <a:lstStyle/>
                    <a:p>
                      <a:r>
                        <a:rPr lang="en-US" sz="1800" b="0" i="0" kern="1200" dirty="0" smtClean="0">
                          <a:solidFill>
                            <a:schemeClr val="dk1"/>
                          </a:solidFill>
                          <a:effectLst/>
                          <a:latin typeface="+mn-lt"/>
                          <a:ea typeface="+mn-ea"/>
                          <a:cs typeface="+mn-cs"/>
                        </a:rPr>
                        <a:t>1</a:t>
                      </a:r>
                      <a:endParaRPr lang="en-US" dirty="0"/>
                    </a:p>
                  </a:txBody>
                  <a:tcPr/>
                </a:tc>
                <a:tc>
                  <a:txBody>
                    <a:bodyPr/>
                    <a:lstStyle/>
                    <a:p>
                      <a:r>
                        <a:rPr lang="en-US" dirty="0" smtClean="0"/>
                        <a:t>DIN-VDE 01xx</a:t>
                      </a:r>
                      <a:endParaRPr lang="en-US" dirty="0"/>
                    </a:p>
                  </a:txBody>
                  <a:tcPr/>
                </a:tc>
                <a:tc>
                  <a:txBody>
                    <a:bodyPr/>
                    <a:lstStyle/>
                    <a:p>
                      <a:r>
                        <a:rPr lang="en-US" dirty="0" err="1" smtClean="0"/>
                        <a:t>Energieanlagen</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Starkstromtechnik</a:t>
                      </a:r>
                      <a:endParaRPr lang="en-US" dirty="0" smtClean="0"/>
                    </a:p>
                    <a:p>
                      <a:endParaRPr lang="en-US" dirty="0"/>
                    </a:p>
                  </a:txBody>
                  <a:tcPr/>
                </a:tc>
              </a:tr>
              <a:tr h="350049">
                <a:tc>
                  <a:txBody>
                    <a:bodyPr/>
                    <a:lstStyle/>
                    <a:p>
                      <a:r>
                        <a:rPr lang="en-US" dirty="0" smtClean="0"/>
                        <a:t>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02xx</a:t>
                      </a:r>
                    </a:p>
                  </a:txBody>
                  <a:tcPr/>
                </a:tc>
                <a:tc>
                  <a:txBody>
                    <a:bodyPr/>
                    <a:lstStyle/>
                    <a:p>
                      <a:r>
                        <a:rPr lang="en-US" dirty="0" err="1" smtClean="0"/>
                        <a:t>Energieleiter</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Kabel</a:t>
                      </a:r>
                      <a:r>
                        <a:rPr lang="en-US" dirty="0" smtClean="0"/>
                        <a:t> und </a:t>
                      </a:r>
                      <a:r>
                        <a:rPr lang="en-US" dirty="0" err="1" smtClean="0"/>
                        <a:t>elektrische</a:t>
                      </a:r>
                      <a:r>
                        <a:rPr lang="en-US" dirty="0" smtClean="0"/>
                        <a:t> </a:t>
                      </a:r>
                      <a:r>
                        <a:rPr lang="en-US" dirty="0" err="1" smtClean="0"/>
                        <a:t>Leitungen</a:t>
                      </a:r>
                      <a:endParaRPr lang="en-US" dirty="0" smtClean="0"/>
                    </a:p>
                  </a:txBody>
                  <a:tcPr anchor="ctr"/>
                </a:tc>
              </a:tr>
              <a:tr h="566186">
                <a:tc>
                  <a:txBody>
                    <a:bodyPr/>
                    <a:lstStyle/>
                    <a:p>
                      <a:r>
                        <a:rPr lang="en-US" dirty="0" smtClean="0"/>
                        <a:t>3</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03xx</a:t>
                      </a:r>
                    </a:p>
                  </a:txBody>
                  <a:tcPr/>
                </a:tc>
                <a:tc>
                  <a:txBody>
                    <a:bodyPr/>
                    <a:lstStyle/>
                    <a:p>
                      <a:r>
                        <a:rPr lang="en-US" sz="1800" b="0" i="0" kern="1200" dirty="0" err="1" smtClean="0">
                          <a:solidFill>
                            <a:schemeClr val="dk1"/>
                          </a:solidFill>
                          <a:effectLst/>
                          <a:latin typeface="+mn-lt"/>
                          <a:ea typeface="+mn-ea"/>
                          <a:cs typeface="+mn-cs"/>
                        </a:rPr>
                        <a:t>Isolierstoffe</a:t>
                      </a:r>
                      <a:endParaRPr lang="en-US" dirty="0"/>
                    </a:p>
                  </a:txBody>
                  <a:tcPr/>
                </a:tc>
                <a:tc>
                  <a:txBody>
                    <a:bodyPr/>
                    <a:lstStyle/>
                    <a:p>
                      <a:r>
                        <a:rPr lang="en-US" dirty="0" err="1" smtClean="0"/>
                        <a:t>Elektrostatik</a:t>
                      </a:r>
                      <a:r>
                        <a:rPr lang="en-US" dirty="0" smtClean="0"/>
                        <a:t>, </a:t>
                      </a:r>
                      <a:r>
                        <a:rPr lang="en-US" dirty="0" err="1" smtClean="0"/>
                        <a:t>Isolatoren</a:t>
                      </a:r>
                      <a:r>
                        <a:rPr lang="en-US" dirty="0" smtClean="0"/>
                        <a:t>, </a:t>
                      </a:r>
                      <a:r>
                        <a:rPr lang="en-US" dirty="0" err="1" smtClean="0"/>
                        <a:t>Supraleiter</a:t>
                      </a:r>
                      <a:endParaRPr lang="en-US" dirty="0"/>
                    </a:p>
                  </a:txBody>
                  <a:tcPr/>
                </a:tc>
              </a:tr>
              <a:tr h="566186">
                <a:tc>
                  <a:txBody>
                    <a:bodyPr/>
                    <a:lstStyle/>
                    <a:p>
                      <a:r>
                        <a:rPr lang="en-US" dirty="0" smtClean="0"/>
                        <a:t>4</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04xx</a:t>
                      </a:r>
                    </a:p>
                  </a:txBody>
                  <a:tcPr/>
                </a:tc>
                <a:tc>
                  <a:txBody>
                    <a:bodyPr/>
                    <a:lstStyle/>
                    <a:p>
                      <a:r>
                        <a:rPr lang="en-US" sz="1800" b="0" i="0" kern="1200" dirty="0" err="1" smtClean="0">
                          <a:solidFill>
                            <a:schemeClr val="dk1"/>
                          </a:solidFill>
                          <a:effectLst/>
                          <a:latin typeface="+mn-lt"/>
                          <a:ea typeface="+mn-ea"/>
                          <a:cs typeface="+mn-cs"/>
                        </a:rPr>
                        <a:t>Messen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Steuern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Prüfen</a:t>
                      </a:r>
                      <a:endParaRPr lang="en-US" dirty="0"/>
                    </a:p>
                  </a:txBody>
                  <a:tcPr/>
                </a:tc>
                <a:tc>
                  <a:txBody>
                    <a:bodyPr/>
                    <a:lstStyle/>
                    <a:p>
                      <a:r>
                        <a:rPr lang="de-DE" dirty="0" smtClean="0"/>
                        <a:t>Überwachungstechnik (Brandmelder, Strahlenschutz u.ä.)</a:t>
                      </a:r>
                      <a:endParaRPr lang="en-US" dirty="0"/>
                    </a:p>
                  </a:txBody>
                  <a:tcPr/>
                </a:tc>
              </a:tr>
              <a:tr h="566186">
                <a:tc>
                  <a:txBody>
                    <a:bodyPr/>
                    <a:lstStyle/>
                    <a:p>
                      <a:r>
                        <a:rPr lang="en-US" dirty="0" smtClean="0"/>
                        <a:t>5</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05xx</a:t>
                      </a:r>
                    </a:p>
                  </a:txBody>
                  <a:tcPr/>
                </a:tc>
                <a:tc>
                  <a:txBody>
                    <a:bodyPr/>
                    <a:lstStyle/>
                    <a:p>
                      <a:r>
                        <a:rPr lang="en-US" sz="1800" b="0" i="0" kern="1200" dirty="0" err="1" smtClean="0">
                          <a:solidFill>
                            <a:schemeClr val="dk1"/>
                          </a:solidFill>
                          <a:effectLst/>
                          <a:latin typeface="+mn-lt"/>
                          <a:ea typeface="+mn-ea"/>
                          <a:cs typeface="+mn-cs"/>
                        </a:rPr>
                        <a:t>Maschinen</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Umformer</a:t>
                      </a:r>
                      <a:endParaRPr lang="en-US" dirty="0"/>
                    </a:p>
                  </a:txBody>
                  <a:tcPr/>
                </a:tc>
                <a:tc>
                  <a:txBody>
                    <a:bodyPr/>
                    <a:lstStyle/>
                    <a:p>
                      <a:r>
                        <a:rPr lang="de-DE" dirty="0" smtClean="0"/>
                        <a:t>Batterien und Akkumulatoren, Elektrische Maschinen</a:t>
                      </a:r>
                      <a:endParaRPr lang="en-US" dirty="0"/>
                    </a:p>
                  </a:txBody>
                  <a:tcPr/>
                </a:tc>
              </a:tr>
              <a:tr h="350049">
                <a:tc>
                  <a:txBody>
                    <a:bodyPr/>
                    <a:lstStyle/>
                    <a:p>
                      <a:r>
                        <a:rPr lang="en-US" dirty="0" smtClean="0"/>
                        <a:t>6</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06xx</a:t>
                      </a:r>
                    </a:p>
                  </a:txBody>
                  <a:tcPr/>
                </a:tc>
                <a:tc>
                  <a:txBody>
                    <a:bodyPr/>
                    <a:lstStyle/>
                    <a:p>
                      <a:r>
                        <a:rPr lang="en-US" dirty="0" err="1" smtClean="0">
                          <a:effectLst/>
                        </a:rPr>
                        <a:t>Installationsmaterial</a:t>
                      </a:r>
                      <a:r>
                        <a:rPr lang="en-US" dirty="0">
                          <a:effectLst/>
                        </a:rPr>
                        <a:t>, </a:t>
                      </a:r>
                      <a:r>
                        <a:rPr lang="en-US" dirty="0" err="1">
                          <a:effectLst/>
                        </a:rPr>
                        <a:t>Schaltgeräte</a:t>
                      </a:r>
                      <a:endParaRPr lang="en-US" dirty="0">
                        <a:effectLst/>
                      </a:endParaRPr>
                    </a:p>
                  </a:txBody>
                  <a:tcPr anchor="ctr"/>
                </a:tc>
                <a:tc>
                  <a:txBody>
                    <a:bodyPr/>
                    <a:lstStyle/>
                    <a:p>
                      <a:r>
                        <a:rPr lang="de-DE" dirty="0" smtClean="0"/>
                        <a:t>Elektroinstallation</a:t>
                      </a:r>
                      <a:endParaRPr lang="en-US" dirty="0"/>
                    </a:p>
                  </a:txBody>
                  <a:tcPr/>
                </a:tc>
              </a:tr>
              <a:tr h="808837">
                <a:tc>
                  <a:txBody>
                    <a:bodyPr/>
                    <a:lstStyle/>
                    <a:p>
                      <a:r>
                        <a:rPr lang="en-US" dirty="0" smtClean="0"/>
                        <a:t>7</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07xx</a:t>
                      </a:r>
                    </a:p>
                  </a:txBody>
                  <a:tcPr/>
                </a:tc>
                <a:tc>
                  <a:txBody>
                    <a:bodyPr/>
                    <a:lstStyle/>
                    <a:p>
                      <a:r>
                        <a:rPr lang="en-US" sz="1800" b="0" i="0" kern="1200" dirty="0" err="1" smtClean="0">
                          <a:solidFill>
                            <a:schemeClr val="dk1"/>
                          </a:solidFill>
                          <a:effectLst/>
                          <a:latin typeface="+mn-lt"/>
                          <a:ea typeface="+mn-ea"/>
                          <a:cs typeface="+mn-cs"/>
                        </a:rPr>
                        <a:t>Gebrauchsgeräte</a:t>
                      </a:r>
                      <a:r>
                        <a:rPr lang="en-US" sz="1800" b="0" i="0" kern="1200" dirty="0" smtClean="0">
                          <a:solidFill>
                            <a:schemeClr val="dk1"/>
                          </a:solidFill>
                          <a:effectLst/>
                          <a:latin typeface="+mn-lt"/>
                          <a:ea typeface="+mn-ea"/>
                          <a:cs typeface="+mn-cs"/>
                        </a:rPr>
                        <a:t>, </a:t>
                      </a:r>
                      <a:r>
                        <a:rPr lang="en-US" sz="1800" b="0" i="0" kern="1200" dirty="0" err="1" smtClean="0">
                          <a:solidFill>
                            <a:schemeClr val="dk1"/>
                          </a:solidFill>
                          <a:effectLst/>
                          <a:latin typeface="+mn-lt"/>
                          <a:ea typeface="+mn-ea"/>
                          <a:cs typeface="+mn-cs"/>
                        </a:rPr>
                        <a:t>Arbeitsgeräte</a:t>
                      </a:r>
                      <a:endParaRPr lang="en-US" dirty="0"/>
                    </a:p>
                  </a:txBody>
                  <a:tcPr/>
                </a:tc>
                <a:tc>
                  <a:txBody>
                    <a:bodyPr/>
                    <a:lstStyle/>
                    <a:p>
                      <a:r>
                        <a:rPr lang="de-DE" dirty="0" smtClean="0"/>
                        <a:t>Sicherheit von Haushaltsgeräten, Leuchten und Lampen, Medizintechnik</a:t>
                      </a:r>
                      <a:endParaRPr lang="en-US" dirty="0"/>
                    </a:p>
                  </a:txBody>
                  <a:tcPr/>
                </a:tc>
              </a:tr>
              <a:tr h="350049">
                <a:tc>
                  <a:txBody>
                    <a:bodyPr/>
                    <a:lstStyle/>
                    <a:p>
                      <a:r>
                        <a:rPr lang="en-US" dirty="0" smtClean="0"/>
                        <a:t>8</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DIN-VDE 08xx</a:t>
                      </a:r>
                    </a:p>
                  </a:txBody>
                  <a:tcPr/>
                </a:tc>
                <a:tc>
                  <a:txBody>
                    <a:bodyPr/>
                    <a:lstStyle/>
                    <a:p>
                      <a:r>
                        <a:rPr lang="en-US" sz="1800" b="0" i="0" kern="1200" dirty="0" err="1" smtClean="0">
                          <a:solidFill>
                            <a:schemeClr val="dk1"/>
                          </a:solidFill>
                          <a:effectLst/>
                          <a:latin typeface="+mn-lt"/>
                          <a:ea typeface="+mn-ea"/>
                          <a:cs typeface="+mn-cs"/>
                        </a:rPr>
                        <a:t>Informationstechnik</a:t>
                      </a:r>
                      <a:endParaRPr lang="en-US" dirty="0"/>
                    </a:p>
                  </a:txBody>
                  <a:tcPr/>
                </a:tc>
                <a:tc>
                  <a:txBody>
                    <a:bodyPr/>
                    <a:lstStyle/>
                    <a:p>
                      <a:r>
                        <a:rPr lang="en-US" dirty="0" err="1" smtClean="0"/>
                        <a:t>Nachrichtentechnik</a:t>
                      </a:r>
                      <a:endParaRPr lang="en-US" dirty="0"/>
                    </a:p>
                  </a:txBody>
                  <a:tcPr/>
                </a:tc>
              </a:tr>
            </a:tbl>
          </a:graphicData>
        </a:graphic>
      </p:graphicFrame>
      <p:sp>
        <p:nvSpPr>
          <p:cNvPr id="8" name="Rectangle 7"/>
          <p:cNvSpPr/>
          <p:nvPr/>
        </p:nvSpPr>
        <p:spPr>
          <a:xfrm>
            <a:off x="5631180" y="53340"/>
            <a:ext cx="3390870" cy="5638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2702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Universität Rostock - IM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ität Rostock - IMD.potx" id="{1A44766D-58D0-41FA-AD01-BA53647CFC61}" vid="{46BADE6A-CC4F-4053-A74C-7143D8A13E5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1284</TotalTime>
  <Words>1557</Words>
  <Application>Microsoft Office PowerPoint</Application>
  <PresentationFormat>On-screen Show (4:3)</PresentationFormat>
  <Paragraphs>439</Paragraphs>
  <Slides>29</Slides>
  <Notes>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Symbol</vt:lpstr>
      <vt:lpstr>Times New Roman</vt:lpstr>
      <vt:lpstr>Verdana</vt:lpstr>
      <vt:lpstr>Universität Rostock - IMD</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Klassifizierungen</vt:lpstr>
      <vt:lpstr>Inhalten</vt:lpstr>
      <vt:lpstr>Arbeitsstrucktur</vt:lpstr>
      <vt:lpstr>Arbeitsstrucktur</vt:lpstr>
      <vt:lpstr>Arbeitsstrucktur</vt:lpstr>
      <vt:lpstr>Arbeitsstrucktur</vt:lpstr>
      <vt:lpstr>Arbeitsstrucktur</vt:lpstr>
      <vt:lpstr>Arbeitsstrucktur</vt:lpstr>
      <vt:lpstr>Arbeitsstrucktur</vt:lpstr>
      <vt:lpstr>Arbeitsstrucktur</vt:lpstr>
      <vt:lpstr>Arbeitsstrucktur</vt:lpstr>
      <vt:lpstr>Suchfunktion</vt:lpstr>
      <vt:lpstr>Suchfunktion</vt:lpstr>
      <vt:lpstr>Erstellung der Liste </vt:lpstr>
      <vt:lpstr>Erstellung der Liste </vt:lpstr>
      <vt:lpstr>Erstellung der Liste </vt:lpstr>
      <vt:lpstr>Erstellung der Liste </vt:lpstr>
      <vt:lpstr>Erstellung der Liste </vt:lpstr>
      <vt:lpstr>Fazit</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mohammad.jamali@uni-rostock.de</dc:creator>
  <cp:lastModifiedBy>PARSA</cp:lastModifiedBy>
  <cp:revision>255</cp:revision>
  <dcterms:created xsi:type="dcterms:W3CDTF">2018-01-27T11:09:46Z</dcterms:created>
  <dcterms:modified xsi:type="dcterms:W3CDTF">2021-03-28T19:03:15Z</dcterms:modified>
</cp:coreProperties>
</file>